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01" r:id="rId2"/>
    <p:sldMasterId id="2147483713" r:id="rId3"/>
  </p:sldMasterIdLst>
  <p:sldIdLst>
    <p:sldId id="266" r:id="rId4"/>
    <p:sldId id="996" r:id="rId5"/>
    <p:sldId id="962" r:id="rId6"/>
    <p:sldId id="963" r:id="rId7"/>
    <p:sldId id="264" r:id="rId8"/>
    <p:sldId id="964" r:id="rId9"/>
    <p:sldId id="263" r:id="rId10"/>
    <p:sldId id="973" r:id="rId11"/>
    <p:sldId id="265" r:id="rId12"/>
    <p:sldId id="988" r:id="rId13"/>
    <p:sldId id="965" r:id="rId14"/>
    <p:sldId id="966" r:id="rId15"/>
    <p:sldId id="982" r:id="rId16"/>
    <p:sldId id="971" r:id="rId17"/>
    <p:sldId id="995" r:id="rId18"/>
    <p:sldId id="970" r:id="rId19"/>
    <p:sldId id="972" r:id="rId20"/>
    <p:sldId id="976" r:id="rId21"/>
    <p:sldId id="994" r:id="rId22"/>
    <p:sldId id="978" r:id="rId23"/>
    <p:sldId id="975" r:id="rId24"/>
    <p:sldId id="992" r:id="rId25"/>
    <p:sldId id="980" r:id="rId26"/>
    <p:sldId id="979" r:id="rId27"/>
    <p:sldId id="997" r:id="rId28"/>
    <p:sldId id="999" r:id="rId29"/>
    <p:sldId id="991" r:id="rId30"/>
    <p:sldId id="1000" r:id="rId31"/>
    <p:sldId id="1001" r:id="rId32"/>
    <p:sldId id="961" r:id="rId33"/>
    <p:sldId id="97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181FD-9D95-42DD-9978-B89AA9369048}" v="12242" dt="2025-03-02T18:23:2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5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9E77-42FB-24EB-CF13-D76160A6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D442D-51C4-6949-DA4B-C7B6EF49E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C7D3D-F904-E2FA-2E30-DB4DD875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A926F-6BD8-4C4A-55A2-41A94FF0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7A7D3-956C-1F43-51C0-7E8653FF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E0D1-95ED-F458-1897-ABE3D2C4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8F3F2-12A4-3F62-2712-3B735A3F5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B4B6B-F27D-C103-DDF1-437E90F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AFEE4-DD39-905F-22D4-EBF3A3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98815-F7AE-7592-A3F5-8432534C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0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2D293-4210-907A-72AC-459D9BF4F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F8D1C-A31B-0864-6979-5B1534A0E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70611-A83F-83E4-1E85-22646F02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CFEF-2CE2-3739-92B5-7E2496A1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B8F5-491C-D8D3-6C27-266BEA1F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3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021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90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40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7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50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04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9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88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B6CE-A289-3164-8612-B2B0B52D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6A8E-5004-491F-F127-15E0C9687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636B3-C078-80B5-23EB-138EC96F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37FDA-AF04-DE87-1935-D6FE4BB2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DD9E6-1BAF-AAC7-E218-8CC33C16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95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82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39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456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FD0D1D-01CB-E244-A5C5-50C68FE056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979" y="2301876"/>
            <a:ext cx="5351993" cy="455611"/>
          </a:xfrm>
        </p:spPr>
        <p:txBody>
          <a:bodyPr anchor="t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Date / Version</a:t>
            </a:r>
          </a:p>
        </p:txBody>
      </p:sp>
    </p:spTree>
    <p:extLst>
      <p:ext uri="{BB962C8B-B14F-4D97-AF65-F5344CB8AC3E}">
        <p14:creationId xmlns:p14="http://schemas.microsoft.com/office/powerpoint/2010/main" val="3844800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BBA747-F8A3-4F45-BE1C-2C7E1EEDB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99A189-E1FE-3045-93A2-FEACD4DC12EC}"/>
              </a:ext>
            </a:extLst>
          </p:cNvPr>
          <p:cNvSpPr/>
          <p:nvPr userDrawn="1"/>
        </p:nvSpPr>
        <p:spPr>
          <a:xfrm>
            <a:off x="131097" y="108155"/>
            <a:ext cx="943896" cy="62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9FF07-2C41-F24F-B83D-A74116F7FEEC}"/>
              </a:ext>
            </a:extLst>
          </p:cNvPr>
          <p:cNvSpPr/>
          <p:nvPr userDrawn="1"/>
        </p:nvSpPr>
        <p:spPr>
          <a:xfrm>
            <a:off x="131097" y="6347706"/>
            <a:ext cx="2189316" cy="46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975616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FEFA8-D0E4-8040-A9CB-8AA211AD3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979" y="2301876"/>
            <a:ext cx="5351993" cy="455611"/>
          </a:xfrm>
        </p:spPr>
        <p:txBody>
          <a:bodyPr anchor="t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Date / Version</a:t>
            </a:r>
          </a:p>
        </p:txBody>
      </p:sp>
    </p:spTree>
    <p:extLst>
      <p:ext uri="{BB962C8B-B14F-4D97-AF65-F5344CB8AC3E}">
        <p14:creationId xmlns:p14="http://schemas.microsoft.com/office/powerpoint/2010/main" val="311064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857A7-29E1-FC44-A475-BE4B15CD9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979" y="2301876"/>
            <a:ext cx="5351993" cy="455611"/>
          </a:xfrm>
        </p:spPr>
        <p:txBody>
          <a:bodyPr anchor="t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Date / Version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92A906-AA1F-1D4B-B3AB-383F3EFFF2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31" y="398299"/>
            <a:ext cx="3996640" cy="6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6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EF3CC-F191-B44B-BA8F-3FBDF7535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979" y="2301876"/>
            <a:ext cx="5351993" cy="455611"/>
          </a:xfrm>
        </p:spPr>
        <p:txBody>
          <a:bodyPr anchor="t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Date /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1DA57-11C7-0E44-A5B3-4866D48014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31" y="398299"/>
            <a:ext cx="3996640" cy="6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592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04B07D-D50C-7244-8FF3-494E3E3EC7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7DFBDC-1F82-4A45-997B-4567E6A43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4CA74-2176-054F-99A6-5AE246180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206C464-930B-C84E-9F4A-ECBC8296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0618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6976BA-8601-9640-8C58-130915D102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86DB3"/>
              </a:gs>
              <a:gs pos="100000">
                <a:srgbClr val="24205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8B0A77-21DB-4044-933F-ED36EF6FF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DD1F2-D3CD-2345-94FD-474CD8E97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09E0851-AA3C-7446-9F3B-456F8511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202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8084-8C14-6D06-59C9-6C08F8E9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DEEE8-EB5F-7A0D-CDBF-735C6367A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2883F-E4B2-036D-B3BD-8CCE815AE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1FFFF-4994-BABA-D5E2-7E0D5254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AB4ED-CF52-2575-C76C-D3AC3CD8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72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ne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E195FA-605A-C049-8559-A8C0B24F7D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72C68"/>
              </a:gs>
              <a:gs pos="100000">
                <a:srgbClr val="74235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B7B381-3A94-914D-815A-9DF1F3AC68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3C2C3-DB77-7A47-AA64-092F8767A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3C61E94-BEB8-4042-853A-B1017694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5540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643E4-7D6E-CC44-B465-E573335E8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97B43F7-5B87-8C42-AF59-5FB9C1E1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3203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06FC2-F4D4-BE43-A659-0FA9E899F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25B58D-A343-FF46-886B-D59F4159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048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en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5A200-6345-D944-A0FC-67B633183F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14FC1CA-4A78-AD41-AD38-3E5FF174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922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EF0B2C-9BB0-F84F-8A99-711590187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955570-1E21-0441-99F0-26B886A456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6A60F-93B6-6043-AD5A-1BD5FEDD4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03C4689-2F22-9F48-8511-021AD6D0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856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849CCD-A1E9-604C-B880-40D50B710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49E990-734F-4049-9158-B813327A1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6A60F-93B6-6043-AD5A-1BD5FEDD4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38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DD108-8200-9144-AF0B-3447D96A2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7291" y="0"/>
            <a:ext cx="754709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05" y="90091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78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ACEBFD-5D36-1F4C-8219-90FDB55D7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7291" y="0"/>
            <a:ext cx="754709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7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90080-ECA9-8349-BD9E-709B60ED63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1725" y="0"/>
            <a:ext cx="750276" cy="68580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9F01C25-3BE2-024F-B534-6C9A179A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052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BEB8BA-FA7D-B946-BADD-1341D32716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8312" y="0"/>
            <a:ext cx="7436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DA39887-2BEC-4449-9483-A554D5D2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518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B309D-FA8E-57D0-EC87-F583702F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E5A61-C064-F10D-7592-343184330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E4E37-6647-9029-986B-11348950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DFAA0-019C-D517-97C8-0711409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572DC-CEC1-7C08-3308-EF8FA8D8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66514-4ED1-812D-5F0B-7DBB53F0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132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3DFA24-08AA-054D-BEA7-1F8446E5B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8312" y="0"/>
            <a:ext cx="7436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1A3370-8516-0240-AE0D-2AABBD3A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95349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DD902-77B6-A045-9CE5-1588F66CE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6933" y="0"/>
            <a:ext cx="7450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141CD-86B2-7049-AB86-2D0F0CB53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1446933" y="0"/>
            <a:ext cx="7450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208" y="277641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50877BC-F496-9A4A-88B4-66444996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54230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FC5A43-9CD2-7343-B8A9-8DD30AA55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7" y="6006"/>
            <a:ext cx="4981904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556" y="228644"/>
            <a:ext cx="10315577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E5EEC2-A184-4C40-A881-54325326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504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D3C9E8-DD9C-8049-BB4E-C8977CBE6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7" y="6006"/>
            <a:ext cx="4981904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8" y="1832769"/>
            <a:ext cx="5121683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EA659C-A461-7442-B9E5-C2B920C89F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3235" y="1832769"/>
            <a:ext cx="5121683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8C2AB76-240E-A64D-87E9-A1F9E7DB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543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9AE34A-FC31-774C-B584-59CF8DF74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8" y="6006"/>
            <a:ext cx="4981903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05E78C-21A8-5D4B-AD90-0BCC9702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531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A20E60-BA10-D846-9263-7CFDAF956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1115" y="1"/>
            <a:ext cx="1860884" cy="1289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7" y="1832769"/>
            <a:ext cx="10239375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B3132D-2BD0-9143-B4B5-46777F97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0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CA2EDA-C073-AD44-8943-3C0C265C6D08}"/>
              </a:ext>
            </a:extLst>
          </p:cNvPr>
          <p:cNvSpPr/>
          <p:nvPr userDrawn="1"/>
        </p:nvSpPr>
        <p:spPr>
          <a:xfrm>
            <a:off x="0" y="1690689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FA8B3-9624-9D46-AB74-9A322B445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7" y="6006"/>
            <a:ext cx="4981904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127E34-C153-FA46-BC45-77DFF3AC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782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Column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CA2EDA-C073-AD44-8943-3C0C265C6D08}"/>
              </a:ext>
            </a:extLst>
          </p:cNvPr>
          <p:cNvSpPr/>
          <p:nvPr userDrawn="1"/>
        </p:nvSpPr>
        <p:spPr>
          <a:xfrm>
            <a:off x="0" y="1690689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FA8B3-9624-9D46-AB74-9A322B445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7" y="6006"/>
            <a:ext cx="4981904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6" y="1832769"/>
            <a:ext cx="5121684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FBFD8-D9FD-9343-BB5E-1980B279E1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3065" y="1832769"/>
            <a:ext cx="5121684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BF9927-E4D1-7A49-A991-F6889BA8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75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Grey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21014B-3130-F247-A99D-6A0565806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6A8A2C-A9E6-C74A-AC31-40F9E5147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994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lue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70953F-5510-5246-810C-9051A09371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649E808-9334-CE41-8642-007C5C86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8843-43F0-F6C0-5D19-E7D9B94F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0F2C-D200-FA76-5451-E9B3EBF28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61CAB-67C0-F81A-A584-02738D37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3B4CF-831E-00CC-F856-D280ECCE8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83086-F8C8-D77B-BAC1-5A31B4F92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9CE02-B2DB-1EA9-6CDB-7A7F4784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9B672-0A6D-1157-9DC2-8ECAF339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90B4E-906E-C136-8FA3-6381FB2C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791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Magenta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FE102-70FB-7242-B504-C7177C636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6077D94-6F44-CC45-8EB1-B411345B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1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Grey Gradi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B12CE-F4F6-6342-A90C-CC887B9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BA453C-9B6D-4747-A57D-218DD8E38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F2CC5B-BA6A-1640-804E-ACCD5BFC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797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lue Gradi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3CC62-CEB8-9D4C-A47F-E1A1E0E0A5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BA453C-9B6D-4747-A57D-218DD8E38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7BC4841-616A-7B42-8406-2F1A0BE7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71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Magenta Gradi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98996-0111-8C49-B4D0-78584A80B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BA453C-9B6D-4747-A57D-218DD8E38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5D4382A-CF33-1D4F-8330-E0D30B74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459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AA25FD-C731-6D4A-8D3B-EC14B245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728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2597B-67CC-684F-893C-6912B45E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098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+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6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24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A picture containing sunset, light&#10;&#10;Description automatically generated">
            <a:extLst>
              <a:ext uri="{FF2B5EF4-FFF2-40B4-BE49-F238E27FC236}">
                <a16:creationId xmlns:a16="http://schemas.microsoft.com/office/drawing/2014/main" id="{9ED61B9D-680A-A449-B1A7-992DB93A8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6067427" cy="6858001"/>
          </a:xfrm>
          <a:prstGeom prst="rect">
            <a:avLst/>
          </a:prstGeom>
        </p:spPr>
      </p:pic>
      <p:pic>
        <p:nvPicPr>
          <p:cNvPr id="10" name="Picture 9" descr="A picture containing white, looking, photo, ball&#10;&#10;Description automatically generated">
            <a:extLst>
              <a:ext uri="{FF2B5EF4-FFF2-40B4-BE49-F238E27FC236}">
                <a16:creationId xmlns:a16="http://schemas.microsoft.com/office/drawing/2014/main" id="{75376387-09B6-E644-9F45-557F73A16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06742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875B9-05FC-0A4C-A0C6-43C507D5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7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+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67427" cy="6858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6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24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81497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+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EA9F2C2-1D89-BA4A-8435-DFA2B56FC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7435" y="-16565"/>
            <a:ext cx="6024565" cy="68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7DA53-D839-F241-867D-AE1C71459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3" y="418886"/>
            <a:ext cx="6067427" cy="6439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C7D9D4-ED51-F944-B0C7-D1859C4F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8C9317-4848-C441-BC2A-34A3320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357685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960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+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4573" y="0"/>
            <a:ext cx="6067427" cy="6858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9BF082-0895-9B48-A11F-5293B0AE9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B25485D-CEE9-C84B-B93D-AFD35509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31482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4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6ECA-FB5B-D9E4-F8ED-06158117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39205-EE35-9887-E6AA-C9781BF6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E55E1-3C2B-0A76-AD25-A4783199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1D4A7-B076-6E1C-E618-8B4A6F9C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010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B0A660-6B1E-C042-BEE9-834E8210C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19" y="686198"/>
            <a:ext cx="10650960" cy="50288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51" y="5811078"/>
            <a:ext cx="10768204" cy="5159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0008BE-ED7E-E64A-804F-89F17705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2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019" y="700590"/>
            <a:ext cx="10650960" cy="5014411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51" y="5811078"/>
            <a:ext cx="10768204" cy="5159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868AFE8-5D24-C84E-87DD-D00A329C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39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74E5E-D620-424A-B024-05A23B714734}"/>
              </a:ext>
            </a:extLst>
          </p:cNvPr>
          <p:cNvSpPr/>
          <p:nvPr userDrawn="1"/>
        </p:nvSpPr>
        <p:spPr>
          <a:xfrm>
            <a:off x="0" y="1073425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991" y="4323681"/>
            <a:ext cx="10768204" cy="1030197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57E8FD-E8C4-A449-993F-A0283736CA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1372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6460073-6A26-394A-91FD-B6E4DC556C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7129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B7A1EB4-1608-564C-9FBA-A8896A5403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2885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F7309D-B31B-454C-8C10-F81F5072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634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74E5E-D620-424A-B024-05A23B714734}"/>
              </a:ext>
            </a:extLst>
          </p:cNvPr>
          <p:cNvSpPr/>
          <p:nvPr userDrawn="1"/>
        </p:nvSpPr>
        <p:spPr>
          <a:xfrm>
            <a:off x="0" y="1073425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3AABD-D44F-5D42-8A00-6C5037FCB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292" y="1437862"/>
            <a:ext cx="3832163" cy="2703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3E555-659B-8A4E-98B1-DDD0291FC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3504" y="1437862"/>
            <a:ext cx="3832163" cy="2703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489ACD-6AED-7F41-A932-774A83C57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79" y="1437862"/>
            <a:ext cx="3832163" cy="2703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991" y="4323681"/>
            <a:ext cx="10768204" cy="1030197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0D0A40-28EB-A648-8FD0-C1C0CF2A55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62991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32CA77-FB0C-7C47-84A3-D4485D1A97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62991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0D3A7A-527E-BA43-A837-1857B9D2769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40239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934202-D2AA-5F4F-9560-DEEA3876E39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40239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7932256-9455-FE4A-8406-4CD36D93DAE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13453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3D3A4B-B493-C04A-871C-B17DA3CA8C86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513453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ECE830E-B5AC-3B47-9CCB-16C104B3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126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0B0250-0701-2649-90EF-4ECF5FB673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217" y="2773994"/>
            <a:ext cx="10645784" cy="662886"/>
          </a:xfrm>
        </p:spPr>
        <p:txBody>
          <a:bodyPr>
            <a:normAutofit/>
          </a:bodyPr>
          <a:lstStyle>
            <a:lvl1pPr marL="0" indent="0" algn="ctr">
              <a:lnSpc>
                <a:spcPts val="2600"/>
              </a:lnSpc>
              <a:buNone/>
              <a:defRPr sz="2100" b="0" i="0">
                <a:solidFill>
                  <a:schemeClr val="bg1"/>
                </a:solidFill>
                <a:latin typeface="Montserrat Medium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C6751C-C748-FC47-A90D-10E1A9B41D90}"/>
              </a:ext>
            </a:extLst>
          </p:cNvPr>
          <p:cNvSpPr/>
          <p:nvPr userDrawn="1"/>
        </p:nvSpPr>
        <p:spPr>
          <a:xfrm rot="16200000">
            <a:off x="12288764" y="1271949"/>
            <a:ext cx="11035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900" b="1" i="0" u="none" strike="noStrike" kern="1200" cap="none" spc="4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CONTACT</a:t>
            </a:r>
            <a:endParaRPr lang="en-US" sz="900" spc="40" baseline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3AB47-786A-DF4B-9BD3-C512BD0449A5}"/>
              </a:ext>
            </a:extLst>
          </p:cNvPr>
          <p:cNvCxnSpPr>
            <a:cxnSpLocks/>
          </p:cNvCxnSpPr>
          <p:nvPr userDrawn="1"/>
        </p:nvCxnSpPr>
        <p:spPr>
          <a:xfrm>
            <a:off x="5812221" y="3436880"/>
            <a:ext cx="45194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8215FB4-A8B1-4C43-BC26-0D98BB95E2F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84217" y="3593801"/>
            <a:ext cx="10645784" cy="410640"/>
          </a:xfrm>
        </p:spPr>
        <p:txBody>
          <a:bodyPr>
            <a:normAutofit/>
          </a:bodyPr>
          <a:lstStyle>
            <a:lvl1pPr marL="0" indent="0" algn="ctr">
              <a:lnSpc>
                <a:spcPts val="2700"/>
              </a:lnSpc>
              <a:buNone/>
              <a:defRPr sz="14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1DBDC91-BFC9-004B-B92B-F70AE55B263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84217" y="3940643"/>
            <a:ext cx="10645784" cy="1498460"/>
          </a:xfrm>
        </p:spPr>
        <p:txBody>
          <a:bodyPr>
            <a:normAutofit/>
          </a:bodyPr>
          <a:lstStyle>
            <a:lvl1pPr marL="0" indent="0" algn="ctr">
              <a:lnSpc>
                <a:spcPts val="27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(xxx) xxx-</a:t>
            </a:r>
            <a:r>
              <a:rPr lang="en-US" err="1"/>
              <a:t>xxxx</a:t>
            </a:r>
            <a:endParaRPr lang="en-US"/>
          </a:p>
          <a:p>
            <a:pPr lvl="0"/>
            <a:r>
              <a:rPr lang="en-US"/>
              <a:t>Email @ email . com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3A11A98-B30C-B840-A5BD-D4CCB7F4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310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Color 1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336672E-23A3-7348-BBD1-75580A24C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C1EF54-B8B6-B546-A4CB-852811B2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4532" y="6417072"/>
            <a:ext cx="2743200" cy="3508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15FC43-D06D-C740-9303-519387DA4FBE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C42582-C564-DB4B-9CF6-D551B237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13DD1-69FC-1A4D-9137-F15EC50931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C45A44-EC0F-7541-821D-DEA49D57B2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5" y="1832769"/>
            <a:ext cx="10239376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5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48477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Image + Copy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unset, light&#10;&#10;Description automatically generated">
            <a:extLst>
              <a:ext uri="{FF2B5EF4-FFF2-40B4-BE49-F238E27FC236}">
                <a16:creationId xmlns:a16="http://schemas.microsoft.com/office/drawing/2014/main" id="{9ED61B9D-680A-A449-B1A7-992DB93A8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3" y="-1"/>
            <a:ext cx="6067427" cy="6858001"/>
          </a:xfrm>
          <a:prstGeom prst="rect">
            <a:avLst/>
          </a:prstGeom>
        </p:spPr>
      </p:pic>
      <p:pic>
        <p:nvPicPr>
          <p:cNvPr id="10" name="Picture 9" descr="A picture containing white, looking, photo, ball&#10;&#10;Description automatically generated">
            <a:extLst>
              <a:ext uri="{FF2B5EF4-FFF2-40B4-BE49-F238E27FC236}">
                <a16:creationId xmlns:a16="http://schemas.microsoft.com/office/drawing/2014/main" id="{75376387-09B6-E644-9F45-557F73A16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1" y="0"/>
            <a:ext cx="60674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8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EF22529A-D98A-3644-905A-8E0938C418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16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C054C-B15B-054F-AD93-5EE3D92AC4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48958F-1AA0-6741-8A83-8BA252A54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9751" y="6417073"/>
            <a:ext cx="4504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40" baseline="0">
                <a:solidFill>
                  <a:schemeClr val="accent1"/>
                </a:solidFill>
              </a:defRPr>
            </a:lvl1pPr>
          </a:lstStyle>
          <a:p>
            <a:endParaRPr lang="en-US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644700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83B63-552E-8CAB-B507-A4AE9ED0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C7CF3-2A8D-112E-7F17-C6D6C807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6C6EC-692D-9D41-A3BB-C158FC47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7539-8B6D-A08C-6D8A-02102269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A1643-6AAD-88A7-B1FA-95503F5D4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8264F-76B0-3A83-4A51-280FF1A1D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6FEDA-88AB-CEA7-9FFA-79C21D36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D4B34-ABF1-C2EE-251A-5C190BE2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236F0-10D5-AB48-0E93-9E32974F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5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3A94-5196-EC29-8B8E-D4B47D0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83169E-B705-82F6-F75E-7F43FA703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9109F-A8D7-A502-5FFF-9C63A7557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0DEFD-275C-01F5-B887-9371DA20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040E2-3086-360E-98B7-0E63A573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1212-337B-2CB0-E429-68B91A97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6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theme" Target="../theme/theme3.xml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A3C40-1815-088A-5BB8-BC9418B8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AFDD-FC40-1A41-F7C1-A3B7B75BA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FDB0-9977-5B41-319A-103E662F8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3C97C-A531-0CB5-217E-D91A59C15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29B7A-B47D-73EC-1C04-9C82A6426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7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46B843-0E39-4063-A90A-ABBC669896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3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10315577" cy="8763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0625" y="1832769"/>
            <a:ext cx="10239376" cy="4102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51" y="6417073"/>
            <a:ext cx="4504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40" baseline="0">
                <a:solidFill>
                  <a:schemeClr val="accent1"/>
                </a:solidFill>
              </a:defRPr>
            </a:lvl1pPr>
          </a:lstStyle>
          <a:p>
            <a:endParaRPr lang="en-US">
              <a:latin typeface="Montserrat Medium" pitchFamily="2" charset="7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4532" y="6417072"/>
            <a:ext cx="2743200" cy="350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1"/>
                </a:solidFill>
                <a:latin typeface="Montserrat Medium" pitchFamily="2" charset="77"/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6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</p:sldLayoutIdLs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100" b="1" i="0" kern="1200">
          <a:solidFill>
            <a:schemeClr val="tx2"/>
          </a:solidFill>
          <a:latin typeface="Montserrat SemiBold" pitchFamily="2" charset="77"/>
          <a:ea typeface="+mj-ea"/>
          <a:cs typeface="+mj-cs"/>
        </a:defRPr>
      </a:lvl1pPr>
    </p:titleStyle>
    <p:bodyStyle>
      <a:lvl1pPr marL="310896" indent="-310896" algn="l" defTabSz="914400" rtl="0" eaLnBrk="1" latinLnBrk="0" hangingPunct="1">
        <a:lnSpc>
          <a:spcPct val="95000"/>
        </a:lnSpc>
        <a:spcBef>
          <a:spcPts val="2400"/>
        </a:spcBef>
        <a:buSzPct val="100000"/>
        <a:buFont typeface="System Font Regular"/>
        <a:buChar char="●"/>
        <a:defRPr sz="16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05000"/>
        </a:lnSpc>
        <a:spcBef>
          <a:spcPts val="800"/>
        </a:spcBef>
        <a:buSzPct val="100000"/>
        <a:buFont typeface="System Font Regular"/>
        <a:buChar char="–"/>
        <a:defRPr sz="1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05000"/>
        </a:lnSpc>
        <a:spcBef>
          <a:spcPts val="600"/>
        </a:spcBef>
        <a:buSzPct val="90000"/>
        <a:buFont typeface="System Font Regular"/>
        <a:buChar char="&gt;"/>
        <a:defRPr sz="1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400"/>
        </a:spcBef>
        <a:buSzPct val="100000"/>
        <a:buFont typeface="System Font Regular"/>
        <a:buChar char="●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400"/>
        </a:spcBef>
        <a:buSzPct val="100000"/>
        <a:buFont typeface="System Font Regular"/>
        <a:buChar char="●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4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24.xml"/><Relationship Id="rId7" Type="http://schemas.openxmlformats.org/officeDocument/2006/relationships/image" Target="../media/image6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3.png"/><Relationship Id="rId5" Type="http://schemas.openxmlformats.org/officeDocument/2006/relationships/image" Target="../media/image66.jpe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4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32.xml"/><Relationship Id="rId7" Type="http://schemas.openxmlformats.org/officeDocument/2006/relationships/image" Target="../media/image74.png"/><Relationship Id="rId12" Type="http://schemas.openxmlformats.org/officeDocument/2006/relationships/hyperlink" Target="https://www.scratchapixel.com/images/monte-carlo-methods/beanmachine.m4v" TargetMode="Externa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78.png"/><Relationship Id="rId5" Type="http://schemas.openxmlformats.org/officeDocument/2006/relationships/tags" Target="../tags/tag34.xml"/><Relationship Id="rId10" Type="http://schemas.openxmlformats.org/officeDocument/2006/relationships/image" Target="../media/image77.png"/><Relationship Id="rId4" Type="http://schemas.openxmlformats.org/officeDocument/2006/relationships/tags" Target="../tags/tag33.xml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37.xml"/><Relationship Id="rId7" Type="http://schemas.openxmlformats.org/officeDocument/2006/relationships/image" Target="../media/image7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8.xml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41.xml"/><Relationship Id="rId7" Type="http://schemas.openxmlformats.org/officeDocument/2006/relationships/image" Target="../media/image8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2.xml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86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dartmouth.edu/~wjarosz/publications/dissertation/appendixA.pdf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93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variates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dartmouth.edu/~wjarosz/publications/rousselle16image.pdf" TargetMode="External"/><Relationship Id="rId2" Type="http://schemas.openxmlformats.org/officeDocument/2006/relationships/hyperlink" Target="https://cs.dartmouth.edu/~wjarosz/publications/dissertation/appendixA.pdf" TargetMode="Externa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56.xml"/><Relationship Id="rId7" Type="http://schemas.openxmlformats.org/officeDocument/2006/relationships/image" Target="../media/image98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7.xml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4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FBFF947-0568-41C8-9D1F-B9875013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46F29-E510-4DB4-B56B-1A876664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FDA1FA-3541-46E6-83FF-BDDA692B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6159A-EBD8-E093-FBDF-C30E215C3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1344" y="758952"/>
            <a:ext cx="5542398" cy="3566160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Monte Carlo Methods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for 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Estimating 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Expectations 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and 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Gradients of Expectations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in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C3F71-D740-C6C5-201A-ABBB419AF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1343" y="4455620"/>
            <a:ext cx="5542399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2/10/2025</a:t>
            </a:r>
          </a:p>
        </p:txBody>
      </p:sp>
      <p:pic>
        <p:nvPicPr>
          <p:cNvPr id="4" name="Picture 3" descr="A white dice with black holes&#10;&#10;Description automatically generated">
            <a:extLst>
              <a:ext uri="{FF2B5EF4-FFF2-40B4-BE49-F238E27FC236}">
                <a16:creationId xmlns:a16="http://schemas.microsoft.com/office/drawing/2014/main" id="{02B9846E-264C-6869-F583-F5BD4208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34" y="714038"/>
            <a:ext cx="2158050" cy="2158050"/>
          </a:xfrm>
          <a:prstGeom prst="rect">
            <a:avLst/>
          </a:prstGeom>
        </p:spPr>
      </p:pic>
      <p:pic>
        <p:nvPicPr>
          <p:cNvPr id="9" name="Picture 8" descr="A city with many buildings and a large building&#10;&#10;AI-generated content may be incorrect.">
            <a:extLst>
              <a:ext uri="{FF2B5EF4-FFF2-40B4-BE49-F238E27FC236}">
                <a16:creationId xmlns:a16="http://schemas.microsoft.com/office/drawing/2014/main" id="{AFBC43F0-4509-BBEF-2675-6E0271BD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9" y="3892596"/>
            <a:ext cx="4020297" cy="225136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6A7830-4B1A-416E-8782-4D0DC1F29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50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\documentclass{article}&#10;\usepackage{amsmath}&#10;\pagestyle{empty}&#10;\begin{document}&#10;\noindent&#10;(I) Given functions $f(x),g(x)$ of scalar variable $x$:&#10;\begin{flalign}&#10;y(x) &amp;= k*f(x)*g(x) \nonumber \\&#10;y'(x) &amp;= k*f'(x)g(x) + k*f(x)g'(x) \nonumber \\&#10;&amp;= k*f(x)*g(x)\Bigr[ \frac{f'(x)}{f(x)} + \frac{g'(x)}{g(x} \Bigr]&#10;= y(x) \Bigr[ \frac{d}{dx} log(f(x)) + \frac{d}{dx} log(g(x)) \Bigr] = y(x)*\frac{d}{dx}log(y(x)) \nonumber&#10;\end{flalign}&#10;\noindent&#10;(II) Given functions $f_i(\underline{\theta})$ of vector variable $\underline{\theta}$:&#10;\begin{flalign}&#10;F(\underline{\theta}) &amp;= k*\prod_{i{=}1}^n f_i(\underline{\theta}) \nonumber \\&#10;\nabla_{\underline{\theta}} F(\underline{\theta}) &amp;= F(\underline{\theta}) \sum_{i{=}1}^{n} \frac{\nabla_{\underline{\theta}}f_i(\underline{\theta})}{f_i(\underline{\theta})} = F(\underline{\theta}) \sum_{i{=}1}^n \nabla_{\underline{\theta}}log(f_i(\underline{\theta})) &#10;= F(\underline{\theta}) \nabla_{\underline{\theta}} log F(\underline{\theta})\nonumber &#10;\end{flalign}&#10;\noindent&#10;(III) Given functions $F_j(\underline{\theta})$&#10;\begin{flalign}&#10;G(\underline{\theta}) &amp;= \sum_{j{=}1}^{m} F_j(\underline{\theta}) = \sum_{j{=}1}^m k_j*\prod_{i{=}1}^{n_j} f_{j,i}(\underline{\theta}) \nonumber \\&#10;\nabla_{\underline{\theta}} G(\underline{\theta})&amp;= \sum_{j{=}1}^{m} \nabla_{\underline{\theta}} F_j(\underline{\theta}) = \sum_{j{=}1}^{m} F_j(\underline{\theta})  \nabla_{\underline{\theta}}log F_j(\underline{\theta})&#10; \nonumber&#10;\end{flalign}&#10;&#10;&#10;&#10;&#10;&#10;&#10;&#10;\end{document}" title="IguanaTex Bitmap Display">
            <a:extLst>
              <a:ext uri="{FF2B5EF4-FFF2-40B4-BE49-F238E27FC236}">
                <a16:creationId xmlns:a16="http://schemas.microsoft.com/office/drawing/2014/main" id="{7C1606C2-367F-28E1-7F3B-77C9EBCC5E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28" y="876322"/>
            <a:ext cx="8272470" cy="49958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0E114F-3BB7-28B8-CA3B-3E8361C0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Log-derivative trick (Bologna presentation)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632A2AFB-147D-1752-A197-16227E66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931" y="6035594"/>
            <a:ext cx="7679532" cy="545460"/>
          </a:xfrm>
        </p:spPr>
        <p:txBody>
          <a:bodyPr/>
          <a:lstStyle/>
          <a:p>
            <a:r>
              <a:rPr lang="en-US" dirty="0"/>
              <a:t>If G is expectation, gradient is expressed as expectation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A85D6-2317-48EA-18CF-C9543F75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5F5F5F"/>
                </a:solidFill>
              </a:rPr>
              <a:t>0</a:t>
            </a:r>
            <a:fld id="{EF22529A-D98A-3644-905A-8E0938C418C9}" type="slidenum">
              <a:rPr lang="en-US">
                <a:solidFill>
                  <a:srgbClr val="5F5F5F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5F5F5F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30FA763-E1B6-A153-C9B9-EF2ED46BA4A4}"/>
              </a:ext>
            </a:extLst>
          </p:cNvPr>
          <p:cNvGrpSpPr/>
          <p:nvPr/>
        </p:nvGrpSpPr>
        <p:grpSpPr>
          <a:xfrm>
            <a:off x="7609385" y="3983717"/>
            <a:ext cx="2822551" cy="1765424"/>
            <a:chOff x="6085384" y="3983717"/>
            <a:chExt cx="2822551" cy="176542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15B8EA-183B-4BF2-798E-FBBA5603E73E}"/>
                </a:ext>
              </a:extLst>
            </p:cNvPr>
            <p:cNvSpPr/>
            <p:nvPr/>
          </p:nvSpPr>
          <p:spPr>
            <a:xfrm>
              <a:off x="6714836" y="4432588"/>
              <a:ext cx="2161309" cy="381483"/>
            </a:xfrm>
            <a:custGeom>
              <a:avLst/>
              <a:gdLst>
                <a:gd name="connsiteX0" fmla="*/ 0 w 2161309"/>
                <a:gd name="connsiteY0" fmla="*/ 296429 h 381483"/>
                <a:gd name="connsiteX1" fmla="*/ 766619 w 2161309"/>
                <a:gd name="connsiteY1" fmla="*/ 866 h 381483"/>
                <a:gd name="connsiteX2" fmla="*/ 1468582 w 2161309"/>
                <a:gd name="connsiteY2" fmla="*/ 379557 h 381483"/>
                <a:gd name="connsiteX3" fmla="*/ 2161309 w 2161309"/>
                <a:gd name="connsiteY3" fmla="*/ 120939 h 38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309" h="381483">
                  <a:moveTo>
                    <a:pt x="0" y="296429"/>
                  </a:moveTo>
                  <a:cubicBezTo>
                    <a:pt x="260927" y="141720"/>
                    <a:pt x="521855" y="-12989"/>
                    <a:pt x="766619" y="866"/>
                  </a:cubicBezTo>
                  <a:cubicBezTo>
                    <a:pt x="1011383" y="14721"/>
                    <a:pt x="1236134" y="359545"/>
                    <a:pt x="1468582" y="379557"/>
                  </a:cubicBezTo>
                  <a:cubicBezTo>
                    <a:pt x="1701030" y="399569"/>
                    <a:pt x="1931169" y="260254"/>
                    <a:pt x="2161309" y="120939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813094-24F2-A5BF-00FA-6B32057F5585}"/>
                </a:ext>
              </a:extLst>
            </p:cNvPr>
            <p:cNvSpPr/>
            <p:nvPr/>
          </p:nvSpPr>
          <p:spPr>
            <a:xfrm>
              <a:off x="6705600" y="4738255"/>
              <a:ext cx="2133600" cy="461818"/>
            </a:xfrm>
            <a:custGeom>
              <a:avLst/>
              <a:gdLst>
                <a:gd name="connsiteX0" fmla="*/ 0 w 2133600"/>
                <a:gd name="connsiteY0" fmla="*/ 0 h 461818"/>
                <a:gd name="connsiteX1" fmla="*/ 655782 w 2133600"/>
                <a:gd name="connsiteY1" fmla="*/ 424872 h 461818"/>
                <a:gd name="connsiteX2" fmla="*/ 1533236 w 2133600"/>
                <a:gd name="connsiteY2" fmla="*/ 424872 h 461818"/>
                <a:gd name="connsiteX3" fmla="*/ 2133600 w 2133600"/>
                <a:gd name="connsiteY3" fmla="*/ 461818 h 4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461818">
                  <a:moveTo>
                    <a:pt x="0" y="0"/>
                  </a:moveTo>
                  <a:cubicBezTo>
                    <a:pt x="200121" y="177030"/>
                    <a:pt x="400243" y="354060"/>
                    <a:pt x="655782" y="424872"/>
                  </a:cubicBezTo>
                  <a:cubicBezTo>
                    <a:pt x="911321" y="495684"/>
                    <a:pt x="1286933" y="418714"/>
                    <a:pt x="1533236" y="424872"/>
                  </a:cubicBezTo>
                  <a:cubicBezTo>
                    <a:pt x="1779539" y="431030"/>
                    <a:pt x="1956569" y="446424"/>
                    <a:pt x="2133600" y="461818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11F789-5906-4595-D0D5-9BA5FDE53337}"/>
                </a:ext>
              </a:extLst>
            </p:cNvPr>
            <p:cNvSpPr/>
            <p:nvPr/>
          </p:nvSpPr>
          <p:spPr>
            <a:xfrm>
              <a:off x="6687127" y="4729018"/>
              <a:ext cx="1468582" cy="1020123"/>
            </a:xfrm>
            <a:custGeom>
              <a:avLst/>
              <a:gdLst>
                <a:gd name="connsiteX0" fmla="*/ 0 w 1468582"/>
                <a:gd name="connsiteY0" fmla="*/ 0 h 1020123"/>
                <a:gd name="connsiteX1" fmla="*/ 508000 w 1468582"/>
                <a:gd name="connsiteY1" fmla="*/ 886691 h 1020123"/>
                <a:gd name="connsiteX2" fmla="*/ 1200728 w 1468582"/>
                <a:gd name="connsiteY2" fmla="*/ 1016000 h 1020123"/>
                <a:gd name="connsiteX3" fmla="*/ 1468582 w 1468582"/>
                <a:gd name="connsiteY3" fmla="*/ 886691 h 102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82" h="1020123">
                  <a:moveTo>
                    <a:pt x="0" y="0"/>
                  </a:moveTo>
                  <a:cubicBezTo>
                    <a:pt x="153939" y="358679"/>
                    <a:pt x="307879" y="717358"/>
                    <a:pt x="508000" y="886691"/>
                  </a:cubicBezTo>
                  <a:cubicBezTo>
                    <a:pt x="708121" y="1056024"/>
                    <a:pt x="1040631" y="1016000"/>
                    <a:pt x="1200728" y="1016000"/>
                  </a:cubicBezTo>
                  <a:cubicBezTo>
                    <a:pt x="1360825" y="1016000"/>
                    <a:pt x="1414703" y="951345"/>
                    <a:pt x="1468582" y="886691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71F2E73-86E6-DED3-B469-C8D07986DFA0}"/>
                </a:ext>
              </a:extLst>
            </p:cNvPr>
            <p:cNvSpPr/>
            <p:nvPr/>
          </p:nvSpPr>
          <p:spPr>
            <a:xfrm>
              <a:off x="6576291" y="4695728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45FC92D-2288-7C7E-7985-6119D03E94B4}"/>
                </a:ext>
              </a:extLst>
            </p:cNvPr>
            <p:cNvSpPr/>
            <p:nvPr/>
          </p:nvSpPr>
          <p:spPr>
            <a:xfrm>
              <a:off x="7002671" y="4478372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4F6E52D-670C-2A3F-9F9E-DE526877CB78}"/>
                </a:ext>
              </a:extLst>
            </p:cNvPr>
            <p:cNvSpPr/>
            <p:nvPr/>
          </p:nvSpPr>
          <p:spPr>
            <a:xfrm>
              <a:off x="7593046" y="4414582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0F8503F-B90C-1993-1E1C-2D34A65CDC5B}"/>
                </a:ext>
              </a:extLst>
            </p:cNvPr>
            <p:cNvSpPr/>
            <p:nvPr/>
          </p:nvSpPr>
          <p:spPr>
            <a:xfrm>
              <a:off x="8086436" y="4754900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D6EA47-F5C1-5A71-BBDD-9CE176CEBA7E}"/>
                </a:ext>
              </a:extLst>
            </p:cNvPr>
            <p:cNvSpPr txBox="1"/>
            <p:nvPr/>
          </p:nvSpPr>
          <p:spPr>
            <a:xfrm>
              <a:off x="7657699" y="398371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i="1">
                  <a:solidFill>
                    <a:srgbClr val="000000"/>
                  </a:solidFill>
                  <a:latin typeface="Calibri" panose="020F0502020204030204"/>
                </a:rPr>
                <a:t>F</a:t>
              </a:r>
              <a:r>
                <a:rPr lang="en-US" i="1" baseline="-25000">
                  <a:solidFill>
                    <a:srgbClr val="000000"/>
                  </a:solidFill>
                  <a:latin typeface="Calibri" panose="020F0502020204030204"/>
                </a:rPr>
                <a:t>j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3C40D8-847A-E580-3F7F-35E993999989}"/>
                </a:ext>
              </a:extLst>
            </p:cNvPr>
            <p:cNvSpPr txBox="1"/>
            <p:nvPr/>
          </p:nvSpPr>
          <p:spPr>
            <a:xfrm>
              <a:off x="7379855" y="458502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i="1" err="1">
                  <a:solidFill>
                    <a:srgbClr val="000000"/>
                  </a:solidFill>
                  <a:latin typeface="Calibri" panose="020F0502020204030204"/>
                </a:rPr>
                <a:t>f</a:t>
              </a:r>
              <a:r>
                <a:rPr lang="en-US" i="1" baseline="-25000" err="1">
                  <a:solidFill>
                    <a:srgbClr val="000000"/>
                  </a:solidFill>
                  <a:latin typeface="Calibri" panose="020F0502020204030204"/>
                </a:rPr>
                <a:t>j,i</a:t>
              </a:r>
              <a:r>
                <a:rPr lang="en-US" i="1" baseline="-25000">
                  <a:solidFill>
                    <a:srgbClr val="000000"/>
                  </a:solidFill>
                  <a:latin typeface="Calibri" panose="020F0502020204030204"/>
                </a:rPr>
                <a:t> </a:t>
              </a:r>
              <a:r>
                <a:rPr lang="en-US" i="1">
                  <a:solidFill>
                    <a:srgbClr val="000000"/>
                  </a:solidFill>
                  <a:latin typeface="Calibri" panose="020F0502020204030204"/>
                </a:rPr>
                <a:t>(</a:t>
              </a:r>
              <a:r>
                <a:rPr lang="en-US" i="1" u="sng">
                  <a:solidFill>
                    <a:srgbClr val="000000"/>
                  </a:solidFill>
                  <a:latin typeface="Calibri" panose="020F0502020204030204"/>
                  <a:sym typeface="Symbol" panose="05050102010706020507" pitchFamily="18" charset="2"/>
                </a:rPr>
                <a:t></a:t>
              </a:r>
              <a:r>
                <a:rPr lang="en-US">
                  <a:solidFill>
                    <a:srgbClr val="000000"/>
                  </a:solidFill>
                  <a:latin typeface="Calibri" panose="020F0502020204030204"/>
                  <a:sym typeface="Symbol" panose="05050102010706020507" pitchFamily="18" charset="2"/>
                </a:rPr>
                <a:t>)</a:t>
              </a:r>
              <a:endParaRPr lang="en-US" baseline="-250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6BBFF1-5D70-CCB1-CE19-BCAFBFBCC496}"/>
                </a:ext>
              </a:extLst>
            </p:cNvPr>
            <p:cNvSpPr txBox="1"/>
            <p:nvPr/>
          </p:nvSpPr>
          <p:spPr>
            <a:xfrm>
              <a:off x="8582205" y="412817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i="1" err="1">
                  <a:solidFill>
                    <a:srgbClr val="000000"/>
                  </a:solidFill>
                  <a:latin typeface="Calibri" panose="020F0502020204030204"/>
                </a:rPr>
                <a:t>k</a:t>
              </a:r>
              <a:r>
                <a:rPr lang="en-US" i="1" baseline="-25000" err="1">
                  <a:solidFill>
                    <a:srgbClr val="000000"/>
                  </a:solidFill>
                  <a:latin typeface="Calibri" panose="020F0502020204030204"/>
                </a:rPr>
                <a:t>j</a:t>
              </a:r>
              <a:endParaRPr lang="en-US" i="1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2C096938-7EC7-4503-AA0C-14D09614535F}"/>
                </a:ext>
              </a:extLst>
            </p:cNvPr>
            <p:cNvSpPr/>
            <p:nvPr/>
          </p:nvSpPr>
          <p:spPr>
            <a:xfrm>
              <a:off x="6085384" y="4309517"/>
              <a:ext cx="914400" cy="914400"/>
            </a:xfrm>
            <a:prstGeom prst="arc">
              <a:avLst>
                <a:gd name="adj1" fmla="val 17905268"/>
                <a:gd name="adj2" fmla="val 5634785"/>
              </a:avLst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C26A9E0-62A6-6D8B-CC92-493E98D4281F}"/>
                </a:ext>
              </a:extLst>
            </p:cNvPr>
            <p:cNvSpPr txBox="1"/>
            <p:nvPr/>
          </p:nvSpPr>
          <p:spPr>
            <a:xfrm>
              <a:off x="6557818" y="5182478"/>
              <a:ext cx="239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i="1">
                  <a:solidFill>
                    <a:srgbClr val="000000"/>
                  </a:solidFill>
                  <a:latin typeface="Calibri" panose="020F0502020204030204"/>
                </a:rPr>
                <a:t>j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D9E3D544-08DA-1B8C-59C2-4466ADCDB65D}"/>
              </a:ext>
            </a:extLst>
          </p:cNvPr>
          <p:cNvSpPr/>
          <p:nvPr/>
        </p:nvSpPr>
        <p:spPr>
          <a:xfrm>
            <a:off x="4990586" y="4531014"/>
            <a:ext cx="1872556" cy="876301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6FF9D9-65A6-EE77-C65A-8E7FD9E4C07E}"/>
              </a:ext>
            </a:extLst>
          </p:cNvPr>
          <p:cNvSpPr txBox="1"/>
          <p:nvPr/>
        </p:nvSpPr>
        <p:spPr>
          <a:xfrm>
            <a:off x="6165145" y="4215693"/>
            <a:ext cx="172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</a:rPr>
              <a:t>Sum of products</a:t>
            </a:r>
          </a:p>
        </p:txBody>
      </p:sp>
    </p:spTree>
    <p:extLst>
      <p:ext uri="{BB962C8B-B14F-4D97-AF65-F5344CB8AC3E}">
        <p14:creationId xmlns:p14="http://schemas.microsoft.com/office/powerpoint/2010/main" val="130787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7" grpId="0"/>
      <p:bldP spid="6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B1DAEA-B46C-4A9B-E995-C44DE794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8702746-88E1-A14F-4518-274923919990}"/>
              </a:ext>
            </a:extLst>
          </p:cNvPr>
          <p:cNvSpPr/>
          <p:nvPr/>
        </p:nvSpPr>
        <p:spPr>
          <a:xfrm>
            <a:off x="6450233" y="2717304"/>
            <a:ext cx="2808542" cy="694089"/>
          </a:xfrm>
          <a:prstGeom prst="ellipse">
            <a:avLst/>
          </a:prstGeom>
          <a:solidFill>
            <a:srgbClr val="FF0000">
              <a:alpha val="8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D5E5ED-5623-E451-E25A-A805DD89A50A}"/>
              </a:ext>
            </a:extLst>
          </p:cNvPr>
          <p:cNvSpPr/>
          <p:nvPr/>
        </p:nvSpPr>
        <p:spPr>
          <a:xfrm>
            <a:off x="5604445" y="5392035"/>
            <a:ext cx="983113" cy="36576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4897E8-1018-70AB-9CC0-C597C0802455}"/>
              </a:ext>
            </a:extLst>
          </p:cNvPr>
          <p:cNvSpPr/>
          <p:nvPr/>
        </p:nvSpPr>
        <p:spPr>
          <a:xfrm>
            <a:off x="6692996" y="4560696"/>
            <a:ext cx="1230668" cy="61094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076AA9-30BB-37D5-1A43-B8C4B1C0CCE4}"/>
              </a:ext>
            </a:extLst>
          </p:cNvPr>
          <p:cNvSpPr/>
          <p:nvPr/>
        </p:nvSpPr>
        <p:spPr>
          <a:xfrm>
            <a:off x="5072920" y="3830851"/>
            <a:ext cx="1230668" cy="61094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19A951-1A6F-A867-3147-2E255AAA5BA7}"/>
              </a:ext>
            </a:extLst>
          </p:cNvPr>
          <p:cNvSpPr/>
          <p:nvPr/>
        </p:nvSpPr>
        <p:spPr>
          <a:xfrm>
            <a:off x="3440837" y="2716093"/>
            <a:ext cx="2045412" cy="69408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26A8E4-6A13-F71A-EC39-DE5889DA52D5}"/>
              </a:ext>
            </a:extLst>
          </p:cNvPr>
          <p:cNvSpPr txBox="1"/>
          <p:nvPr/>
        </p:nvSpPr>
        <p:spPr>
          <a:xfrm>
            <a:off x="3577321" y="2828095"/>
            <a:ext cx="18448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Monte Carlo integration</a:t>
            </a:r>
            <a:br>
              <a:rPr lang="en-US" sz="1350">
                <a:latin typeface="Calibri Light" panose="020F0302020204030204" pitchFamily="34" charset="0"/>
              </a:rPr>
            </a:br>
            <a:r>
              <a:rPr lang="en-US" sz="1350">
                <a:latin typeface="Calibri Light" panose="020F0302020204030204" pitchFamily="34" charset="0"/>
              </a:rPr>
              <a:t>w/ uniform sampling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6076FC-5818-E0BA-C1D1-A8FD3948CBE1}"/>
              </a:ext>
            </a:extLst>
          </p:cNvPr>
          <p:cNvSpPr/>
          <p:nvPr/>
        </p:nvSpPr>
        <p:spPr>
          <a:xfrm>
            <a:off x="2866682" y="1529881"/>
            <a:ext cx="1319096" cy="484748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EE494E-BF81-F5B5-609E-9054A1824749}"/>
              </a:ext>
            </a:extLst>
          </p:cNvPr>
          <p:cNvSpPr/>
          <p:nvPr/>
        </p:nvSpPr>
        <p:spPr>
          <a:xfrm>
            <a:off x="5444774" y="1552158"/>
            <a:ext cx="1510673" cy="505957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08DDE-B055-55A9-1D9A-8F669C8D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1" y="13616"/>
            <a:ext cx="7886700" cy="994172"/>
          </a:xfrm>
        </p:spPr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B14B8-E753-A929-D33F-F13F4C3D5FC2}"/>
              </a:ext>
            </a:extLst>
          </p:cNvPr>
          <p:cNvSpPr txBox="1"/>
          <p:nvPr/>
        </p:nvSpPr>
        <p:spPr>
          <a:xfrm>
            <a:off x="5762333" y="5441230"/>
            <a:ext cx="628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ML/RL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8BB6B7-D007-79B5-0BED-737051155CB6}"/>
              </a:ext>
            </a:extLst>
          </p:cNvPr>
          <p:cNvSpPr/>
          <p:nvPr/>
        </p:nvSpPr>
        <p:spPr>
          <a:xfrm>
            <a:off x="6011856" y="4941571"/>
            <a:ext cx="691783" cy="441379"/>
          </a:xfrm>
          <a:custGeom>
            <a:avLst/>
            <a:gdLst>
              <a:gd name="connsiteX0" fmla="*/ 63857 w 886817"/>
              <a:gd name="connsiteY0" fmla="*/ 487680 h 487680"/>
              <a:gd name="connsiteX1" fmla="*/ 84177 w 886817"/>
              <a:gd name="connsiteY1" fmla="*/ 213360 h 487680"/>
              <a:gd name="connsiteX2" fmla="*/ 886817 w 886817"/>
              <a:gd name="connsiteY2" fmla="*/ 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6817" h="487680">
                <a:moveTo>
                  <a:pt x="63857" y="487680"/>
                </a:moveTo>
                <a:cubicBezTo>
                  <a:pt x="5437" y="391160"/>
                  <a:pt x="-52983" y="294640"/>
                  <a:pt x="84177" y="213360"/>
                </a:cubicBezTo>
                <a:cubicBezTo>
                  <a:pt x="221337" y="132080"/>
                  <a:pt x="554077" y="66040"/>
                  <a:pt x="886817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5BD5A-BFDE-73DC-BD7C-EB600130BFE0}"/>
              </a:ext>
            </a:extLst>
          </p:cNvPr>
          <p:cNvSpPr txBox="1"/>
          <p:nvPr/>
        </p:nvSpPr>
        <p:spPr>
          <a:xfrm>
            <a:off x="6786880" y="4623793"/>
            <a:ext cx="10627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Gradients of</a:t>
            </a:r>
          </a:p>
          <a:p>
            <a:r>
              <a:rPr lang="en-US" sz="1350">
                <a:latin typeface="Calibri Light" panose="020F0302020204030204" pitchFamily="34" charset="0"/>
              </a:rPr>
              <a:t>expectations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7B40135-B82C-7752-08C4-B16D13CDAAAF}"/>
              </a:ext>
            </a:extLst>
          </p:cNvPr>
          <p:cNvSpPr/>
          <p:nvPr/>
        </p:nvSpPr>
        <p:spPr>
          <a:xfrm>
            <a:off x="5553018" y="4445512"/>
            <a:ext cx="486647" cy="732279"/>
          </a:xfrm>
          <a:custGeom>
            <a:avLst/>
            <a:gdLst>
              <a:gd name="connsiteX0" fmla="*/ 447040 w 455822"/>
              <a:gd name="connsiteY0" fmla="*/ 335280 h 335280"/>
              <a:gd name="connsiteX1" fmla="*/ 396240 w 455822"/>
              <a:gd name="connsiteY1" fmla="*/ 132080 h 335280"/>
              <a:gd name="connsiteX2" fmla="*/ 0 w 455822"/>
              <a:gd name="connsiteY2" fmla="*/ 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822" h="335280">
                <a:moveTo>
                  <a:pt x="447040" y="335280"/>
                </a:moveTo>
                <a:cubicBezTo>
                  <a:pt x="458893" y="261620"/>
                  <a:pt x="470747" y="187960"/>
                  <a:pt x="396240" y="132080"/>
                </a:cubicBezTo>
                <a:cubicBezTo>
                  <a:pt x="321733" y="76200"/>
                  <a:pt x="160866" y="38100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63C22-67F4-7A3A-F109-C345633D2E8D}"/>
              </a:ext>
            </a:extLst>
          </p:cNvPr>
          <p:cNvSpPr txBox="1"/>
          <p:nvPr/>
        </p:nvSpPr>
        <p:spPr>
          <a:xfrm>
            <a:off x="5133197" y="4011339"/>
            <a:ext cx="10652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Expectations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87234-5539-63B3-757E-D7A55BE03ED5}"/>
              </a:ext>
            </a:extLst>
          </p:cNvPr>
          <p:cNvSpPr txBox="1"/>
          <p:nvPr/>
        </p:nvSpPr>
        <p:spPr>
          <a:xfrm>
            <a:off x="6680776" y="4102502"/>
            <a:ext cx="18530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Log-derivative trick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998B5E9-BFE6-7B41-F64B-DD9902D5D8B8}"/>
              </a:ext>
            </a:extLst>
          </p:cNvPr>
          <p:cNvSpPr/>
          <p:nvPr/>
        </p:nvSpPr>
        <p:spPr>
          <a:xfrm>
            <a:off x="6243309" y="4297427"/>
            <a:ext cx="1001348" cy="255525"/>
          </a:xfrm>
          <a:custGeom>
            <a:avLst/>
            <a:gdLst>
              <a:gd name="connsiteX0" fmla="*/ 1402080 w 1402080"/>
              <a:gd name="connsiteY0" fmla="*/ 236331 h 236331"/>
              <a:gd name="connsiteX1" fmla="*/ 741680 w 1402080"/>
              <a:gd name="connsiteY1" fmla="*/ 33131 h 236331"/>
              <a:gd name="connsiteX2" fmla="*/ 0 w 1402080"/>
              <a:gd name="connsiteY2" fmla="*/ 2651 h 23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080" h="236331">
                <a:moveTo>
                  <a:pt x="1402080" y="236331"/>
                </a:moveTo>
                <a:cubicBezTo>
                  <a:pt x="1188720" y="154204"/>
                  <a:pt x="975360" y="72078"/>
                  <a:pt x="741680" y="33131"/>
                </a:cubicBezTo>
                <a:cubicBezTo>
                  <a:pt x="508000" y="-5816"/>
                  <a:pt x="254000" y="-1583"/>
                  <a:pt x="0" y="2651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93F79-C894-6074-B353-CCCFB81D9588}"/>
              </a:ext>
            </a:extLst>
          </p:cNvPr>
          <p:cNvSpPr txBox="1"/>
          <p:nvPr/>
        </p:nvSpPr>
        <p:spPr>
          <a:xfrm>
            <a:off x="5977760" y="4772010"/>
            <a:ext cx="554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Need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001157-CC37-C455-64C3-1350F6AFF38C}"/>
              </a:ext>
            </a:extLst>
          </p:cNvPr>
          <p:cNvSpPr txBox="1"/>
          <p:nvPr/>
        </p:nvSpPr>
        <p:spPr>
          <a:xfrm>
            <a:off x="6444425" y="2776534"/>
            <a:ext cx="28669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Numerical integration: </a:t>
            </a:r>
          </a:p>
          <a:p>
            <a:pPr algn="ctr"/>
            <a:r>
              <a:rPr lang="en-US" sz="1350">
                <a:latin typeface="Calibri Light" panose="020F0302020204030204" pitchFamily="34" charset="0"/>
              </a:rPr>
              <a:t>forward-Euler, Simpson, ……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08E537C-E6A4-A6B4-BE11-37E05CD65D11}"/>
              </a:ext>
            </a:extLst>
          </p:cNvPr>
          <p:cNvSpPr/>
          <p:nvPr/>
        </p:nvSpPr>
        <p:spPr>
          <a:xfrm>
            <a:off x="5693999" y="3270367"/>
            <a:ext cx="986778" cy="546866"/>
          </a:xfrm>
          <a:custGeom>
            <a:avLst/>
            <a:gdLst>
              <a:gd name="connsiteX0" fmla="*/ 0 w 924560"/>
              <a:gd name="connsiteY0" fmla="*/ 396240 h 396240"/>
              <a:gd name="connsiteX1" fmla="*/ 528320 w 924560"/>
              <a:gd name="connsiteY1" fmla="*/ 91440 h 396240"/>
              <a:gd name="connsiteX2" fmla="*/ 924560 w 924560"/>
              <a:gd name="connsiteY2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560" h="396240">
                <a:moveTo>
                  <a:pt x="0" y="396240"/>
                </a:moveTo>
                <a:cubicBezTo>
                  <a:pt x="187113" y="276860"/>
                  <a:pt x="374227" y="157480"/>
                  <a:pt x="528320" y="91440"/>
                </a:cubicBezTo>
                <a:cubicBezTo>
                  <a:pt x="682413" y="25400"/>
                  <a:pt x="803486" y="12700"/>
                  <a:pt x="92456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F87EB50-0F09-C9EA-3855-56F47A889317}"/>
              </a:ext>
            </a:extLst>
          </p:cNvPr>
          <p:cNvSpPr/>
          <p:nvPr/>
        </p:nvSpPr>
        <p:spPr>
          <a:xfrm>
            <a:off x="4674729" y="3447821"/>
            <a:ext cx="1013460" cy="377813"/>
          </a:xfrm>
          <a:custGeom>
            <a:avLst/>
            <a:gdLst>
              <a:gd name="connsiteX0" fmla="*/ 599440 w 599440"/>
              <a:gd name="connsiteY0" fmla="*/ 497840 h 497840"/>
              <a:gd name="connsiteX1" fmla="*/ 386080 w 599440"/>
              <a:gd name="connsiteY1" fmla="*/ 121920 h 497840"/>
              <a:gd name="connsiteX2" fmla="*/ 0 w 599440"/>
              <a:gd name="connsiteY2" fmla="*/ 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" h="497840">
                <a:moveTo>
                  <a:pt x="599440" y="497840"/>
                </a:moveTo>
                <a:cubicBezTo>
                  <a:pt x="542713" y="351366"/>
                  <a:pt x="485987" y="204893"/>
                  <a:pt x="386080" y="121920"/>
                </a:cubicBezTo>
                <a:cubicBezTo>
                  <a:pt x="286173" y="38947"/>
                  <a:pt x="143086" y="19473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16990D-D1A9-72BC-CDAB-41AC8A823C88}"/>
              </a:ext>
            </a:extLst>
          </p:cNvPr>
          <p:cNvSpPr txBox="1"/>
          <p:nvPr/>
        </p:nvSpPr>
        <p:spPr>
          <a:xfrm>
            <a:off x="5707506" y="1559749"/>
            <a:ext cx="9852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Importance</a:t>
            </a:r>
          </a:p>
          <a:p>
            <a:pPr algn="ctr"/>
            <a:r>
              <a:rPr lang="en-US" sz="1350">
                <a:latin typeface="Calibri Light" panose="020F0302020204030204" pitchFamily="34" charset="0"/>
              </a:rPr>
              <a:t>sampling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8CD796-F031-D0DE-8C54-D7D6B0FA6B3B}"/>
              </a:ext>
            </a:extLst>
          </p:cNvPr>
          <p:cNvSpPr txBox="1"/>
          <p:nvPr/>
        </p:nvSpPr>
        <p:spPr>
          <a:xfrm>
            <a:off x="3163534" y="1523693"/>
            <a:ext cx="7253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Control</a:t>
            </a:r>
          </a:p>
          <a:p>
            <a:pPr algn="ctr"/>
            <a:r>
              <a:rPr lang="en-US" sz="1350">
                <a:latin typeface="Calibri Light" panose="020F0302020204030204" pitchFamily="34" charset="0"/>
              </a:rPr>
              <a:t>variates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EFA9FB-F83E-80D8-1E78-304682ABB958}"/>
              </a:ext>
            </a:extLst>
          </p:cNvPr>
          <p:cNvSpPr txBox="1"/>
          <p:nvPr/>
        </p:nvSpPr>
        <p:spPr>
          <a:xfrm>
            <a:off x="3963911" y="2071733"/>
            <a:ext cx="16165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Sample efficiency</a:t>
            </a:r>
          </a:p>
          <a:p>
            <a:pPr algn="ctr"/>
            <a:r>
              <a:rPr lang="en-US" sz="1350">
                <a:latin typeface="Calibri Light" panose="020F0302020204030204" pitchFamily="34" charset="0"/>
              </a:rPr>
              <a:t>by reducing variance</a:t>
            </a:r>
          </a:p>
        </p:txBody>
      </p:sp>
      <p:pic>
        <p:nvPicPr>
          <p:cNvPr id="11" name="Picture 10" descr="\documentclass{article}&#10;\usepackage{amsmath}&#10;\pagestyle{empty}&#10;\begin{document}&#10;&#10;$\int_{a}^{b}h(x;\theta) dx$&#10;&#10;\end{document}" title="IguanaTex Bitmap Display">
            <a:extLst>
              <a:ext uri="{FF2B5EF4-FFF2-40B4-BE49-F238E27FC236}">
                <a16:creationId xmlns:a16="http://schemas.microsoft.com/office/drawing/2014/main" id="{E3650AB6-4E47-AF5B-8EA6-C28334386F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81" y="4034422"/>
            <a:ext cx="1002643" cy="276999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\nabla_{\underline{\theta}}\int_{a}^{b}g(x;\underline{\theta}) dx$&#10;&#10;\end{document}" title="IguanaTex Bitmap Display">
            <a:extLst>
              <a:ext uri="{FF2B5EF4-FFF2-40B4-BE49-F238E27FC236}">
                <a16:creationId xmlns:a16="http://schemas.microsoft.com/office/drawing/2014/main" id="{79BA5C9A-166D-2944-EE3E-909E9EBACD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48" y="4678644"/>
            <a:ext cx="1277275" cy="2769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979781-38E7-4E7E-73FF-DB8131C712DE}"/>
              </a:ext>
            </a:extLst>
          </p:cNvPr>
          <p:cNvSpPr txBox="1"/>
          <p:nvPr/>
        </p:nvSpPr>
        <p:spPr>
          <a:xfrm>
            <a:off x="2343213" y="2737206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Unbiased</a:t>
            </a:r>
          </a:p>
          <a:p>
            <a:endParaRPr lang="en-US" sz="1350">
              <a:latin typeface="Calibri Light" panose="020F0302020204030204" pitchFamily="34" charset="0"/>
            </a:endParaRPr>
          </a:p>
        </p:txBody>
      </p:sp>
      <p:pic>
        <p:nvPicPr>
          <p:cNvPr id="23" name="Picture 22" descr="\documentclass{article}&#10;\usepackage{amsmath}&#10;\pagestyle{empty}&#10;\begin{document}&#10;&#10;Variance = $O(\frac{\sigma^2(h)}{N})$&#10;&#10;\end{document}" title="IguanaTex Bitmap Display">
            <a:extLst>
              <a:ext uri="{FF2B5EF4-FFF2-40B4-BE49-F238E27FC236}">
                <a16:creationId xmlns:a16="http://schemas.microsoft.com/office/drawing/2014/main" id="{78CD97C5-62C1-09A1-B285-24EAD7A16E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61" y="3065731"/>
            <a:ext cx="1462137" cy="2701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8E91B90-894E-5102-9ACC-0E66D69C1DB0}"/>
              </a:ext>
            </a:extLst>
          </p:cNvPr>
          <p:cNvSpPr txBox="1"/>
          <p:nvPr/>
        </p:nvSpPr>
        <p:spPr>
          <a:xfrm>
            <a:off x="8109514" y="3396631"/>
            <a:ext cx="180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Curse of dimensionality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8F438-8CB8-F544-DE04-59AA47DC5602}"/>
              </a:ext>
            </a:extLst>
          </p:cNvPr>
          <p:cNvSpPr txBox="1"/>
          <p:nvPr/>
        </p:nvSpPr>
        <p:spPr>
          <a:xfrm>
            <a:off x="5240181" y="3316870"/>
            <a:ext cx="1001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rgbClr val="FF0000"/>
                </a:solidFill>
                <a:latin typeface="Calibri Light" panose="020F0302020204030204" pitchFamily="34" charset="0"/>
              </a:rPr>
              <a:t>Estimation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BBBC316-634F-6401-364F-12D2EA0E6BB7}"/>
              </a:ext>
            </a:extLst>
          </p:cNvPr>
          <p:cNvSpPr/>
          <p:nvPr/>
        </p:nvSpPr>
        <p:spPr>
          <a:xfrm>
            <a:off x="3537793" y="2016253"/>
            <a:ext cx="866569" cy="707237"/>
          </a:xfrm>
          <a:custGeom>
            <a:avLst/>
            <a:gdLst>
              <a:gd name="connsiteX0" fmla="*/ 1124712 w 1124712"/>
              <a:gd name="connsiteY0" fmla="*/ 923544 h 923544"/>
              <a:gd name="connsiteX1" fmla="*/ 612648 w 1124712"/>
              <a:gd name="connsiteY1" fmla="*/ 630936 h 923544"/>
              <a:gd name="connsiteX2" fmla="*/ 0 w 1124712"/>
              <a:gd name="connsiteY2" fmla="*/ 0 h 9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712" h="923544">
                <a:moveTo>
                  <a:pt x="1124712" y="923544"/>
                </a:moveTo>
                <a:cubicBezTo>
                  <a:pt x="962406" y="854202"/>
                  <a:pt x="800100" y="784860"/>
                  <a:pt x="612648" y="630936"/>
                </a:cubicBezTo>
                <a:cubicBezTo>
                  <a:pt x="425196" y="477012"/>
                  <a:pt x="212598" y="238506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B171297-6BEA-D1F2-BEE2-0CF86E6A744D}"/>
              </a:ext>
            </a:extLst>
          </p:cNvPr>
          <p:cNvSpPr/>
          <p:nvPr/>
        </p:nvSpPr>
        <p:spPr>
          <a:xfrm>
            <a:off x="4376928" y="2064258"/>
            <a:ext cx="1632204" cy="665226"/>
          </a:xfrm>
          <a:custGeom>
            <a:avLst/>
            <a:gdLst>
              <a:gd name="connsiteX0" fmla="*/ 0 w 2176272"/>
              <a:gd name="connsiteY0" fmla="*/ 886968 h 886968"/>
              <a:gd name="connsiteX1" fmla="*/ 1655064 w 2176272"/>
              <a:gd name="connsiteY1" fmla="*/ 576072 h 886968"/>
              <a:gd name="connsiteX2" fmla="*/ 2176272 w 2176272"/>
              <a:gd name="connsiteY2" fmla="*/ 0 h 8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272" h="886968">
                <a:moveTo>
                  <a:pt x="0" y="886968"/>
                </a:moveTo>
                <a:cubicBezTo>
                  <a:pt x="646176" y="805434"/>
                  <a:pt x="1292352" y="723900"/>
                  <a:pt x="1655064" y="576072"/>
                </a:cubicBezTo>
                <a:cubicBezTo>
                  <a:pt x="2017776" y="428244"/>
                  <a:pt x="2097024" y="214122"/>
                  <a:pt x="2176272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4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AF02-684E-FE70-BAC4-FC846AFE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/>
          <a:lstStyle/>
          <a:p>
            <a:r>
              <a:rPr lang="en-US"/>
              <a:t>Numerical integration (I)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0EF182-556E-15FA-64BA-A8CB7BA74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727" y="3867739"/>
            <a:ext cx="7886700" cy="1876739"/>
          </a:xfrm>
        </p:spPr>
        <p:txBody>
          <a:bodyPr>
            <a:normAutofit/>
          </a:bodyPr>
          <a:lstStyle/>
          <a:p>
            <a:r>
              <a:rPr lang="en-US"/>
              <a:t>Divide interval [</a:t>
            </a:r>
            <a:r>
              <a:rPr lang="en-US" i="1" err="1"/>
              <a:t>a,b</a:t>
            </a:r>
            <a:r>
              <a:rPr lang="en-US"/>
              <a:t>] into N intervals (usually fixed size)</a:t>
            </a:r>
          </a:p>
          <a:p>
            <a:r>
              <a:rPr lang="en-US" sz="2100"/>
              <a:t>Use a quadrature formula to estimate integral</a:t>
            </a:r>
          </a:p>
          <a:p>
            <a:pPr lvl="1"/>
            <a:r>
              <a:rPr lang="en-US"/>
              <a:t>Forward-Euler (FE), backward-Euler (BE), trapezoidal, Simpson’s rule,….</a:t>
            </a:r>
          </a:p>
          <a:p>
            <a:pPr lvl="1"/>
            <a:endParaRPr lang="en-US" sz="2100"/>
          </a:p>
          <a:p>
            <a:pPr lvl="1"/>
            <a:endParaRPr lang="en-US" sz="3450"/>
          </a:p>
          <a:p>
            <a:endParaRPr lang="en-US" sz="3750" i="1"/>
          </a:p>
        </p:txBody>
      </p:sp>
      <p:pic>
        <p:nvPicPr>
          <p:cNvPr id="64" name="Picture 63" descr="\documentclass{article}&#10;\usepackage{amsmath}&#10;\pagestyle{empty}&#10;\begin{document}&#10;&#10;$A(f) = \int_{a}^{b}f(x) dx$&#10;&#10;\end{document}" title="IguanaTex Bitmap Display">
            <a:extLst>
              <a:ext uri="{FF2B5EF4-FFF2-40B4-BE49-F238E27FC236}">
                <a16:creationId xmlns:a16="http://schemas.microsoft.com/office/drawing/2014/main" id="{6823BA08-F9C9-BB99-9408-E76152FC22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57" y="2188826"/>
            <a:ext cx="2004098" cy="36867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6FD146-A3E2-6ED6-66D8-D3740F01D74D}"/>
              </a:ext>
            </a:extLst>
          </p:cNvPr>
          <p:cNvCxnSpPr/>
          <p:nvPr/>
        </p:nvCxnSpPr>
        <p:spPr>
          <a:xfrm>
            <a:off x="5132070" y="1671414"/>
            <a:ext cx="0" cy="1607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FD565-E231-CC36-97E5-ECCDC50B69F3}"/>
              </a:ext>
            </a:extLst>
          </p:cNvPr>
          <p:cNvCxnSpPr/>
          <p:nvPr/>
        </p:nvCxnSpPr>
        <p:spPr>
          <a:xfrm>
            <a:off x="4905756" y="3032512"/>
            <a:ext cx="28460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E99593-B8F5-D804-595E-4F08AF4C90B0}"/>
              </a:ext>
            </a:extLst>
          </p:cNvPr>
          <p:cNvSpPr/>
          <p:nvPr/>
        </p:nvSpPr>
        <p:spPr>
          <a:xfrm>
            <a:off x="4761738" y="1825504"/>
            <a:ext cx="2900934" cy="556142"/>
          </a:xfrm>
          <a:custGeom>
            <a:avLst/>
            <a:gdLst>
              <a:gd name="connsiteX0" fmla="*/ 0 w 3867912"/>
              <a:gd name="connsiteY0" fmla="*/ 713232 h 741523"/>
              <a:gd name="connsiteX1" fmla="*/ 768096 w 3867912"/>
              <a:gd name="connsiteY1" fmla="*/ 82296 h 741523"/>
              <a:gd name="connsiteX2" fmla="*/ 1837944 w 3867912"/>
              <a:gd name="connsiteY2" fmla="*/ 402336 h 741523"/>
              <a:gd name="connsiteX3" fmla="*/ 2962656 w 3867912"/>
              <a:gd name="connsiteY3" fmla="*/ 731520 h 741523"/>
              <a:gd name="connsiteX4" fmla="*/ 3867912 w 3867912"/>
              <a:gd name="connsiteY4" fmla="*/ 0 h 741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912" h="741523">
                <a:moveTo>
                  <a:pt x="0" y="713232"/>
                </a:moveTo>
                <a:cubicBezTo>
                  <a:pt x="230886" y="423672"/>
                  <a:pt x="461772" y="134112"/>
                  <a:pt x="768096" y="82296"/>
                </a:cubicBezTo>
                <a:cubicBezTo>
                  <a:pt x="1074420" y="30480"/>
                  <a:pt x="1837944" y="402336"/>
                  <a:pt x="1837944" y="402336"/>
                </a:cubicBezTo>
                <a:cubicBezTo>
                  <a:pt x="2203704" y="510540"/>
                  <a:pt x="2624328" y="798576"/>
                  <a:pt x="2962656" y="731520"/>
                </a:cubicBezTo>
                <a:cubicBezTo>
                  <a:pt x="3300984" y="664464"/>
                  <a:pt x="3584448" y="332232"/>
                  <a:pt x="3867912" y="0"/>
                </a:cubicBezTo>
              </a:path>
            </a:pathLst>
          </a:custGeom>
          <a:noFill/>
          <a:ln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627E5-52DA-BE68-CEB2-B67E77B89689}"/>
              </a:ext>
            </a:extLst>
          </p:cNvPr>
          <p:cNvCxnSpPr/>
          <p:nvPr/>
        </p:nvCxnSpPr>
        <p:spPr>
          <a:xfrm flipV="1">
            <a:off x="5669280" y="1939804"/>
            <a:ext cx="0" cy="10927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AD9EC1-8B1B-E831-866B-EE672A4C24DE}"/>
              </a:ext>
            </a:extLst>
          </p:cNvPr>
          <p:cNvCxnSpPr>
            <a:cxnSpLocks/>
          </p:cNvCxnSpPr>
          <p:nvPr/>
        </p:nvCxnSpPr>
        <p:spPr>
          <a:xfrm flipH="1" flipV="1">
            <a:off x="7245835" y="2247458"/>
            <a:ext cx="2509" cy="785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ECDE75-2164-C078-B4D9-B7BAD46D782B}"/>
              </a:ext>
            </a:extLst>
          </p:cNvPr>
          <p:cNvSpPr txBox="1"/>
          <p:nvPr/>
        </p:nvSpPr>
        <p:spPr>
          <a:xfrm>
            <a:off x="5553743" y="300831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EC955F-9897-7859-24F6-3388E366B418}"/>
              </a:ext>
            </a:extLst>
          </p:cNvPr>
          <p:cNvSpPr txBox="1"/>
          <p:nvPr/>
        </p:nvSpPr>
        <p:spPr>
          <a:xfrm>
            <a:off x="7196013" y="301258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661F39-FBF6-934A-E03B-21B049D7EE27}"/>
              </a:ext>
            </a:extLst>
          </p:cNvPr>
          <p:cNvSpPr txBox="1"/>
          <p:nvPr/>
        </p:nvSpPr>
        <p:spPr>
          <a:xfrm>
            <a:off x="5917077" y="3003494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1</a:t>
            </a:r>
            <a:endParaRPr lang="en-US" sz="1350" i="1">
              <a:latin typeface="Calibri Light" panose="020F03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FFFD4-3E35-42AF-A6F7-86FDDF794A96}"/>
              </a:ext>
            </a:extLst>
          </p:cNvPr>
          <p:cNvSpPr txBox="1"/>
          <p:nvPr/>
        </p:nvSpPr>
        <p:spPr>
          <a:xfrm>
            <a:off x="6276583" y="2995741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2</a:t>
            </a:r>
            <a:endParaRPr lang="en-US" sz="1350" i="1">
              <a:latin typeface="Calibri Light" panose="020F03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3A0577-5DA9-FB93-2C55-1ECE523F6504}"/>
              </a:ext>
            </a:extLst>
          </p:cNvPr>
          <p:cNvSpPr txBox="1"/>
          <p:nvPr/>
        </p:nvSpPr>
        <p:spPr>
          <a:xfrm>
            <a:off x="6708699" y="3003494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3</a:t>
            </a:r>
            <a:endParaRPr lang="en-US" sz="1350" i="1">
              <a:latin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979B28-67D5-8FB8-8B4F-6F4D6AAC850C}"/>
              </a:ext>
            </a:extLst>
          </p:cNvPr>
          <p:cNvSpPr/>
          <p:nvPr/>
        </p:nvSpPr>
        <p:spPr>
          <a:xfrm>
            <a:off x="5667949" y="1932946"/>
            <a:ext cx="388620" cy="1092709"/>
          </a:xfrm>
          <a:prstGeom prst="rect">
            <a:avLst/>
          </a:prstGeom>
          <a:solidFill>
            <a:schemeClr val="bg2">
              <a:alpha val="38000"/>
            </a:schemeClr>
          </a:solidFill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9BE69B-DA49-5C63-56E1-905C0DB22700}"/>
              </a:ext>
            </a:extLst>
          </p:cNvPr>
          <p:cNvSpPr/>
          <p:nvPr/>
        </p:nvSpPr>
        <p:spPr>
          <a:xfrm>
            <a:off x="6058410" y="2111196"/>
            <a:ext cx="357623" cy="915221"/>
          </a:xfrm>
          <a:prstGeom prst="rect">
            <a:avLst/>
          </a:prstGeom>
          <a:solidFill>
            <a:schemeClr val="bg2">
              <a:alpha val="38000"/>
            </a:schemeClr>
          </a:solidFill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31A19F-0B2C-5C1A-40A2-6E921E10632A}"/>
              </a:ext>
            </a:extLst>
          </p:cNvPr>
          <p:cNvSpPr/>
          <p:nvPr/>
        </p:nvSpPr>
        <p:spPr>
          <a:xfrm>
            <a:off x="6412911" y="2247458"/>
            <a:ext cx="415298" cy="782570"/>
          </a:xfrm>
          <a:prstGeom prst="rect">
            <a:avLst/>
          </a:prstGeom>
          <a:solidFill>
            <a:schemeClr val="bg2">
              <a:alpha val="38000"/>
            </a:schemeClr>
          </a:solidFill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66EC50-7190-99A9-5342-613053F7A155}"/>
              </a:ext>
            </a:extLst>
          </p:cNvPr>
          <p:cNvSpPr/>
          <p:nvPr/>
        </p:nvSpPr>
        <p:spPr>
          <a:xfrm>
            <a:off x="6830536" y="2373165"/>
            <a:ext cx="415298" cy="657724"/>
          </a:xfrm>
          <a:prstGeom prst="rect">
            <a:avLst/>
          </a:prstGeom>
          <a:solidFill>
            <a:schemeClr val="bg2">
              <a:alpha val="38000"/>
            </a:schemeClr>
          </a:solidFill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150A04-3862-BCB9-EDD4-1DC74D0BCD0D}"/>
                  </a:ext>
                </a:extLst>
              </p:cNvPr>
              <p:cNvSpPr txBox="1"/>
              <p:nvPr/>
            </p:nvSpPr>
            <p:spPr>
              <a:xfrm>
                <a:off x="5622314" y="3169273"/>
                <a:ext cx="529697" cy="398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35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150A04-3862-BCB9-EDD4-1DC74D0BC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14" y="3169273"/>
                <a:ext cx="529697" cy="398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 descr="\documentclass{article}&#10;\usepackage{amsmath}&#10;\usepackage{mathtools}&#10;\pagestyle{empty}&#10;\begin{document}&#10;&#10;\begin{align*}&#10;\hat{A}_{FE}(f;N) &amp;= \sum_{i{=}0}^{N{-}1} \frac{(b-a)}{N}*f(x_i) = \frac{(b-a)}{N}*\sum_{i{=}0}^{N{-}1} f(x_i) \ \text{where}\ x_i = a{+} \frac{b-a}{N}*i \\&#10;\hat{A}_{BE}(f;N) &amp;= \frac{(b-a)}{N}*\sum_{i{=}1}^{N} f(x_i) \ \text{where}\ x_i = a{+} \frac{b-a}{N}*i&#10;\end{align*}&#10;\end{document}" title="IguanaTex Bitmap Display">
            <a:extLst>
              <a:ext uri="{FF2B5EF4-FFF2-40B4-BE49-F238E27FC236}">
                <a16:creationId xmlns:a16="http://schemas.microsoft.com/office/drawing/2014/main" id="{26869EA7-9B95-065B-1D33-FE19EB1D5C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45" y="5195663"/>
            <a:ext cx="6579138" cy="122461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80197A3-1818-1201-D37F-49948463E0BE}"/>
              </a:ext>
            </a:extLst>
          </p:cNvPr>
          <p:cNvSpPr txBox="1"/>
          <p:nvPr/>
        </p:nvSpPr>
        <p:spPr>
          <a:xfrm>
            <a:off x="7722664" y="2857241"/>
            <a:ext cx="256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9E0844E-D78A-35E5-A97A-29F715C4DD76}"/>
              </a:ext>
            </a:extLst>
          </p:cNvPr>
          <p:cNvSpPr txBox="1"/>
          <p:nvPr/>
        </p:nvSpPr>
        <p:spPr>
          <a:xfrm>
            <a:off x="4817269" y="1499378"/>
            <a:ext cx="410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4015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E6C336-0772-9111-AD9E-35E63B593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person with a beard and mustache wearing a suit&#10;&#10;AI-generated content may be incorrect.">
            <a:extLst>
              <a:ext uri="{FF2B5EF4-FFF2-40B4-BE49-F238E27FC236}">
                <a16:creationId xmlns:a16="http://schemas.microsoft.com/office/drawing/2014/main" id="{384FD470-E5C2-1210-A5C9-1DF027766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74" y="3807359"/>
            <a:ext cx="2047875" cy="2238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52C39-2521-C2C2-EA82-90FE1C2F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62"/>
            <a:ext cx="9637160" cy="994172"/>
          </a:xfrm>
        </p:spPr>
        <p:txBody>
          <a:bodyPr>
            <a:normAutofit/>
          </a:bodyPr>
          <a:lstStyle/>
          <a:p>
            <a:r>
              <a:rPr lang="en-US"/>
              <a:t>Convergence of forward-Euler </a:t>
            </a:r>
          </a:p>
        </p:txBody>
      </p:sp>
      <p:pic>
        <p:nvPicPr>
          <p:cNvPr id="64" name="Picture 63" descr="\documentclass{article}&#10;\usepackage{amsmath}&#10;\pagestyle{empty}&#10;\begin{document}&#10;&#10;$A(f) = \int_{a}^{b}f(x) dx$&#10;&#10;\end{document}" title="IguanaTex Bitmap Display">
            <a:extLst>
              <a:ext uri="{FF2B5EF4-FFF2-40B4-BE49-F238E27FC236}">
                <a16:creationId xmlns:a16="http://schemas.microsoft.com/office/drawing/2014/main" id="{DF6A5C03-C79C-E0B6-5868-DF7ACF7E9B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0" y="1685030"/>
            <a:ext cx="1694808" cy="311780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mathtools}&#10;\pagestyle{empty}&#10;\begin{document}&#10;&#10;\begin{align*}&#10;\hat{A}_{FE}(f;N) = \frac{(b-a)}{N}*\sum_{i{=}0}^{N{-}1} f(x_i) \ \text{where}\ x_i = a{+} \frac{b-a}{N}*i &#10;\end{align*}&#10;\end{document}" title="IguanaTex Bitmap Display">
            <a:extLst>
              <a:ext uri="{FF2B5EF4-FFF2-40B4-BE49-F238E27FC236}">
                <a16:creationId xmlns:a16="http://schemas.microsoft.com/office/drawing/2014/main" id="{E5C72DDC-27DF-A104-527E-F61D1097E2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6" y="2260081"/>
            <a:ext cx="4445664" cy="61528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FA30118-34F4-7C21-1AC6-92ACA8B54F24}"/>
              </a:ext>
            </a:extLst>
          </p:cNvPr>
          <p:cNvGrpSpPr/>
          <p:nvPr/>
        </p:nvGrpSpPr>
        <p:grpSpPr>
          <a:xfrm>
            <a:off x="6835557" y="1298800"/>
            <a:ext cx="3078694" cy="2238374"/>
            <a:chOff x="6539168" y="1402110"/>
            <a:chExt cx="3217728" cy="206795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87E8578-ABF2-98B5-06AA-C406D31D6C2A}"/>
                </a:ext>
              </a:extLst>
            </p:cNvPr>
            <p:cNvCxnSpPr/>
            <p:nvPr/>
          </p:nvCxnSpPr>
          <p:spPr>
            <a:xfrm>
              <a:off x="6909500" y="1574146"/>
              <a:ext cx="0" cy="1607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52CFCB-A3D0-4CA6-3290-B31BACF5A930}"/>
                </a:ext>
              </a:extLst>
            </p:cNvPr>
            <p:cNvCxnSpPr/>
            <p:nvPr/>
          </p:nvCxnSpPr>
          <p:spPr>
            <a:xfrm>
              <a:off x="6683186" y="2935244"/>
              <a:ext cx="28460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29B998B-EE3D-C630-C281-CB1E5AC3871F}"/>
                </a:ext>
              </a:extLst>
            </p:cNvPr>
            <p:cNvSpPr/>
            <p:nvPr/>
          </p:nvSpPr>
          <p:spPr>
            <a:xfrm>
              <a:off x="6539168" y="1728236"/>
              <a:ext cx="2900934" cy="556142"/>
            </a:xfrm>
            <a:custGeom>
              <a:avLst/>
              <a:gdLst>
                <a:gd name="connsiteX0" fmla="*/ 0 w 3867912"/>
                <a:gd name="connsiteY0" fmla="*/ 713232 h 741523"/>
                <a:gd name="connsiteX1" fmla="*/ 768096 w 3867912"/>
                <a:gd name="connsiteY1" fmla="*/ 82296 h 741523"/>
                <a:gd name="connsiteX2" fmla="*/ 1837944 w 3867912"/>
                <a:gd name="connsiteY2" fmla="*/ 402336 h 741523"/>
                <a:gd name="connsiteX3" fmla="*/ 2962656 w 3867912"/>
                <a:gd name="connsiteY3" fmla="*/ 731520 h 741523"/>
                <a:gd name="connsiteX4" fmla="*/ 3867912 w 3867912"/>
                <a:gd name="connsiteY4" fmla="*/ 0 h 74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7912" h="741523">
                  <a:moveTo>
                    <a:pt x="0" y="713232"/>
                  </a:moveTo>
                  <a:cubicBezTo>
                    <a:pt x="230886" y="423672"/>
                    <a:pt x="461772" y="134112"/>
                    <a:pt x="768096" y="82296"/>
                  </a:cubicBezTo>
                  <a:cubicBezTo>
                    <a:pt x="1074420" y="30480"/>
                    <a:pt x="1837944" y="402336"/>
                    <a:pt x="1837944" y="402336"/>
                  </a:cubicBezTo>
                  <a:cubicBezTo>
                    <a:pt x="2203704" y="510540"/>
                    <a:pt x="2624328" y="798576"/>
                    <a:pt x="2962656" y="731520"/>
                  </a:cubicBezTo>
                  <a:cubicBezTo>
                    <a:pt x="3300984" y="664464"/>
                    <a:pt x="3584448" y="332232"/>
                    <a:pt x="3867912" y="0"/>
                  </a:cubicBezTo>
                </a:path>
              </a:pathLst>
            </a:custGeom>
            <a:noFill/>
            <a:ln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04F996-C123-3A6A-D72F-1E4C6C2B6300}"/>
                </a:ext>
              </a:extLst>
            </p:cNvPr>
            <p:cNvCxnSpPr/>
            <p:nvPr/>
          </p:nvCxnSpPr>
          <p:spPr>
            <a:xfrm flipV="1">
              <a:off x="7446710" y="1842536"/>
              <a:ext cx="0" cy="10927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2D670E-E7FF-AB56-ADEC-8A41A15D2E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3265" y="2150190"/>
              <a:ext cx="2509" cy="7858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82A86B-CF6D-AFDE-6E04-DE4EB49B7BFB}"/>
                </a:ext>
              </a:extLst>
            </p:cNvPr>
            <p:cNvSpPr txBox="1"/>
            <p:nvPr/>
          </p:nvSpPr>
          <p:spPr>
            <a:xfrm>
              <a:off x="7331173" y="2911044"/>
              <a:ext cx="2728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B72D73-4025-2664-9C33-A96F1C91415F}"/>
                </a:ext>
              </a:extLst>
            </p:cNvPr>
            <p:cNvSpPr txBox="1"/>
            <p:nvPr/>
          </p:nvSpPr>
          <p:spPr>
            <a:xfrm>
              <a:off x="8973443" y="2915314"/>
              <a:ext cx="2728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B06641-2A4E-F76E-E898-60A6B9830AFA}"/>
                </a:ext>
              </a:extLst>
            </p:cNvPr>
            <p:cNvSpPr txBox="1"/>
            <p:nvPr/>
          </p:nvSpPr>
          <p:spPr>
            <a:xfrm>
              <a:off x="7694507" y="2906226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x</a:t>
              </a:r>
              <a:r>
                <a:rPr lang="en-US" sz="1350" i="1" baseline="-25000">
                  <a:latin typeface="Calibri Light" panose="020F0302020204030204" pitchFamily="34" charset="0"/>
                </a:rPr>
                <a:t>1</a:t>
              </a:r>
              <a:endParaRPr lang="en-US" sz="1350" i="1">
                <a:latin typeface="Calibri Light" panose="020F03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53E55B-FABC-D017-E4A0-474CB5246CBB}"/>
                </a:ext>
              </a:extLst>
            </p:cNvPr>
            <p:cNvSpPr txBox="1"/>
            <p:nvPr/>
          </p:nvSpPr>
          <p:spPr>
            <a:xfrm>
              <a:off x="8054013" y="2898473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x</a:t>
              </a:r>
              <a:r>
                <a:rPr lang="en-US" sz="1350" i="1" baseline="-25000">
                  <a:latin typeface="Calibri Light" panose="020F0302020204030204" pitchFamily="34" charset="0"/>
                </a:rPr>
                <a:t>2</a:t>
              </a:r>
              <a:endParaRPr lang="en-US" sz="1350" i="1">
                <a:latin typeface="Calibri Light" panose="020F03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5088FB-06C7-2412-3BD8-7AF8F245EC0D}"/>
                </a:ext>
              </a:extLst>
            </p:cNvPr>
            <p:cNvSpPr txBox="1"/>
            <p:nvPr/>
          </p:nvSpPr>
          <p:spPr>
            <a:xfrm>
              <a:off x="8486129" y="2906226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x</a:t>
              </a:r>
              <a:r>
                <a:rPr lang="en-US" sz="1350" i="1" baseline="-25000">
                  <a:latin typeface="Calibri Light" panose="020F0302020204030204" pitchFamily="34" charset="0"/>
                </a:rPr>
                <a:t>3</a:t>
              </a:r>
              <a:endParaRPr lang="en-US" sz="1350" i="1">
                <a:latin typeface="Calibri Light" panose="020F03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724B5BC-E0AD-1D28-D205-0EFFA98778F1}"/>
                </a:ext>
              </a:extLst>
            </p:cNvPr>
            <p:cNvSpPr/>
            <p:nvPr/>
          </p:nvSpPr>
          <p:spPr>
            <a:xfrm>
              <a:off x="7445379" y="1835678"/>
              <a:ext cx="388620" cy="1092709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F8BBFAD-9612-00EC-78C1-9E127C7E0A7C}"/>
                </a:ext>
              </a:extLst>
            </p:cNvPr>
            <p:cNvSpPr/>
            <p:nvPr/>
          </p:nvSpPr>
          <p:spPr>
            <a:xfrm>
              <a:off x="7835840" y="2013928"/>
              <a:ext cx="357623" cy="915221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EB09B6-0458-7B0D-51BD-FBB50BD4FBB6}"/>
                </a:ext>
              </a:extLst>
            </p:cNvPr>
            <p:cNvSpPr/>
            <p:nvPr/>
          </p:nvSpPr>
          <p:spPr>
            <a:xfrm>
              <a:off x="8190341" y="2150190"/>
              <a:ext cx="415298" cy="782570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F64F88C-D556-CBF2-4D1B-CBF15310E3B0}"/>
                </a:ext>
              </a:extLst>
            </p:cNvPr>
            <p:cNvSpPr/>
            <p:nvPr/>
          </p:nvSpPr>
          <p:spPr>
            <a:xfrm>
              <a:off x="8607966" y="2275897"/>
              <a:ext cx="415298" cy="65772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D448A40-7070-7EC9-D49F-1F76C3931CE1}"/>
                    </a:ext>
                  </a:extLst>
                </p:cNvPr>
                <p:cNvSpPr txBox="1"/>
                <p:nvPr/>
              </p:nvSpPr>
              <p:spPr>
                <a:xfrm>
                  <a:off x="7399744" y="3072005"/>
                  <a:ext cx="529697" cy="3980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US" sz="1350">
                    <a:latin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D448A40-7070-7EC9-D49F-1F76C3931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744" y="3072005"/>
                  <a:ext cx="529697" cy="39805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B96ADC-E232-843C-EF76-2AF0F1D96C09}"/>
                </a:ext>
              </a:extLst>
            </p:cNvPr>
            <p:cNvSpPr txBox="1"/>
            <p:nvPr/>
          </p:nvSpPr>
          <p:spPr>
            <a:xfrm>
              <a:off x="9500094" y="2759973"/>
              <a:ext cx="25680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x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3D468C-11D2-E8FF-D335-97357AC94202}"/>
                </a:ext>
              </a:extLst>
            </p:cNvPr>
            <p:cNvSpPr txBox="1"/>
            <p:nvPr/>
          </p:nvSpPr>
          <p:spPr>
            <a:xfrm>
              <a:off x="6594699" y="1402110"/>
              <a:ext cx="41069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f(x)</a:t>
              </a:r>
            </a:p>
          </p:txBody>
        </p:sp>
      </p:grpSp>
      <p:pic>
        <p:nvPicPr>
          <p:cNvPr id="69" name="Picture 68" descr="\documentclass{article}&#10;\usepackage{amsmath}&#10;\pagestyle{empty}&#10;\begin{document}&#10;&#10;\begin{align*}&#10;&amp;\boxed{\biggr| A(f) - \hat{A}_{FE}(f;N)\biggr| \leq \frac{M_1 (b{-}a)^2}{2N} \text{\ \ where\ } M_1 \text{\ is max value of\ } |f'(x)| \text{\ in [a,b]}}\\&#10;&amp;\boxed{\lim_{N\rightarrow \infty} \hat{A}_{FE}(f;N) = \int_{a}^{b} f(x)dx}&#10;\end{align*}&#10;\noindent&#10;Other quadrature formulas converge faster (Simpson's rule error: $O(\frac{1}{N^4})$)&#10;&#10;\end{document}" title="IguanaTex Bitmap Display">
            <a:extLst>
              <a:ext uri="{FF2B5EF4-FFF2-40B4-BE49-F238E27FC236}">
                <a16:creationId xmlns:a16="http://schemas.microsoft.com/office/drawing/2014/main" id="{72698C33-FE1C-9718-B77A-13D22190FB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6" y="3848484"/>
            <a:ext cx="5619587" cy="148380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AE7FF19-5941-07A2-575B-DB3BB7639E50}"/>
              </a:ext>
            </a:extLst>
          </p:cNvPr>
          <p:cNvSpPr txBox="1"/>
          <p:nvPr/>
        </p:nvSpPr>
        <p:spPr>
          <a:xfrm>
            <a:off x="9419356" y="4582108"/>
            <a:ext cx="1943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Bernhard Riemann</a:t>
            </a:r>
          </a:p>
          <a:p>
            <a:pPr algn="ctr"/>
            <a:r>
              <a:rPr lang="en-US" dirty="0"/>
              <a:t>(1826-1866)</a:t>
            </a:r>
          </a:p>
        </p:txBody>
      </p:sp>
    </p:spTree>
    <p:extLst>
      <p:ext uri="{BB962C8B-B14F-4D97-AF65-F5344CB8AC3E}">
        <p14:creationId xmlns:p14="http://schemas.microsoft.com/office/powerpoint/2010/main" val="220696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72F6640-98A8-92BB-4C60-9FAF6822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urface with text&#10;&#10;AI-generated content may be incorrect.">
            <a:extLst>
              <a:ext uri="{FF2B5EF4-FFF2-40B4-BE49-F238E27FC236}">
                <a16:creationId xmlns:a16="http://schemas.microsoft.com/office/drawing/2014/main" id="{D3ADD140-4C74-CCBA-C2F8-1610C9C1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18" y="1728342"/>
            <a:ext cx="5973001" cy="14932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A732EA-67F0-1D1E-9C26-1B7178CF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681663" cy="99417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Drawback of numerical integration</a:t>
            </a:r>
            <a:r>
              <a:rPr lang="en-US">
                <a:solidFill>
                  <a:schemeClr val="bg1"/>
                </a:solidFill>
              </a:rPr>
              <a:t>(II)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8511F7-4B2C-B382-F914-1D46DB66F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746" y="4037954"/>
            <a:ext cx="10420508" cy="2201334"/>
          </a:xfrm>
        </p:spPr>
        <p:txBody>
          <a:bodyPr>
            <a:normAutofit/>
          </a:bodyPr>
          <a:lstStyle/>
          <a:p>
            <a:r>
              <a:rPr lang="en-US" sz="2400" dirty="0"/>
              <a:t>Works well in 1D and 2D</a:t>
            </a:r>
          </a:p>
          <a:p>
            <a:r>
              <a:rPr lang="en-US" sz="2400" dirty="0"/>
              <a:t>Curse of dimensionality: to achieve given accuracy, number of function evaluations grow as O(2</a:t>
            </a:r>
            <a:r>
              <a:rPr lang="en-US" sz="2400" baseline="30000" dirty="0"/>
              <a:t>d</a:t>
            </a:r>
            <a:r>
              <a:rPr lang="en-US" sz="2400" dirty="0"/>
              <a:t>) for d dimensions </a:t>
            </a:r>
          </a:p>
          <a:p>
            <a:r>
              <a:rPr lang="en-US" sz="2400" dirty="0"/>
              <a:t>Not used for high-dimensional integrals</a:t>
            </a:r>
          </a:p>
        </p:txBody>
      </p:sp>
    </p:spTree>
    <p:extLst>
      <p:ext uri="{BB962C8B-B14F-4D97-AF65-F5344CB8AC3E}">
        <p14:creationId xmlns:p14="http://schemas.microsoft.com/office/powerpoint/2010/main" val="84291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C7B3F0-AE31-A88E-4024-99E4B7625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56772FC6-1D52-B129-FDA0-A4A8676D3C9D}"/>
              </a:ext>
            </a:extLst>
          </p:cNvPr>
          <p:cNvSpPr/>
          <p:nvPr/>
        </p:nvSpPr>
        <p:spPr>
          <a:xfrm>
            <a:off x="6450233" y="2717304"/>
            <a:ext cx="2808542" cy="69408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E60406-E382-5BC3-797C-F68E7B49EC64}"/>
              </a:ext>
            </a:extLst>
          </p:cNvPr>
          <p:cNvSpPr/>
          <p:nvPr/>
        </p:nvSpPr>
        <p:spPr>
          <a:xfrm>
            <a:off x="5604445" y="5392035"/>
            <a:ext cx="983113" cy="36576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9D0D0-8DDA-5ED2-692C-827A681B0898}"/>
              </a:ext>
            </a:extLst>
          </p:cNvPr>
          <p:cNvSpPr/>
          <p:nvPr/>
        </p:nvSpPr>
        <p:spPr>
          <a:xfrm>
            <a:off x="6692996" y="4560696"/>
            <a:ext cx="1230668" cy="61094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B3142C-4072-5B42-6766-618952A616E2}"/>
              </a:ext>
            </a:extLst>
          </p:cNvPr>
          <p:cNvSpPr/>
          <p:nvPr/>
        </p:nvSpPr>
        <p:spPr>
          <a:xfrm>
            <a:off x="5072920" y="3830851"/>
            <a:ext cx="1230668" cy="61094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4E05DE-126A-F808-3A3B-3ECF65047963}"/>
              </a:ext>
            </a:extLst>
          </p:cNvPr>
          <p:cNvSpPr/>
          <p:nvPr/>
        </p:nvSpPr>
        <p:spPr>
          <a:xfrm>
            <a:off x="3440837" y="2716093"/>
            <a:ext cx="2045412" cy="694089"/>
          </a:xfrm>
          <a:prstGeom prst="ellipse">
            <a:avLst/>
          </a:prstGeom>
          <a:solidFill>
            <a:srgbClr val="FF0000">
              <a:alpha val="8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A3021E-06F4-B844-536F-66C6F37C137B}"/>
              </a:ext>
            </a:extLst>
          </p:cNvPr>
          <p:cNvSpPr txBox="1"/>
          <p:nvPr/>
        </p:nvSpPr>
        <p:spPr>
          <a:xfrm>
            <a:off x="3577321" y="2828095"/>
            <a:ext cx="18448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Monte Carlo integration</a:t>
            </a:r>
            <a:b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w/ uniform sampling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19EFD4-55FF-DC52-C59A-FDD28506A23A}"/>
              </a:ext>
            </a:extLst>
          </p:cNvPr>
          <p:cNvSpPr/>
          <p:nvPr/>
        </p:nvSpPr>
        <p:spPr>
          <a:xfrm>
            <a:off x="2866682" y="1529881"/>
            <a:ext cx="1319096" cy="484748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54AC28-4B20-E780-9D65-0880808B76C6}"/>
              </a:ext>
            </a:extLst>
          </p:cNvPr>
          <p:cNvSpPr/>
          <p:nvPr/>
        </p:nvSpPr>
        <p:spPr>
          <a:xfrm>
            <a:off x="5444774" y="1552158"/>
            <a:ext cx="1510673" cy="505957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79303-18CB-2F4E-E070-0B7D357B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1" y="13616"/>
            <a:ext cx="7886700" cy="994172"/>
          </a:xfrm>
        </p:spPr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080F8-18D5-863F-E57C-5A53CE6DD31B}"/>
              </a:ext>
            </a:extLst>
          </p:cNvPr>
          <p:cNvSpPr txBox="1"/>
          <p:nvPr/>
        </p:nvSpPr>
        <p:spPr>
          <a:xfrm>
            <a:off x="5762333" y="5441230"/>
            <a:ext cx="628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ML/RL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78E9BA-5CA0-9A1F-3846-EA55BE578298}"/>
              </a:ext>
            </a:extLst>
          </p:cNvPr>
          <p:cNvSpPr/>
          <p:nvPr/>
        </p:nvSpPr>
        <p:spPr>
          <a:xfrm>
            <a:off x="6011856" y="4941571"/>
            <a:ext cx="691783" cy="441379"/>
          </a:xfrm>
          <a:custGeom>
            <a:avLst/>
            <a:gdLst>
              <a:gd name="connsiteX0" fmla="*/ 63857 w 886817"/>
              <a:gd name="connsiteY0" fmla="*/ 487680 h 487680"/>
              <a:gd name="connsiteX1" fmla="*/ 84177 w 886817"/>
              <a:gd name="connsiteY1" fmla="*/ 213360 h 487680"/>
              <a:gd name="connsiteX2" fmla="*/ 886817 w 886817"/>
              <a:gd name="connsiteY2" fmla="*/ 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6817" h="487680">
                <a:moveTo>
                  <a:pt x="63857" y="487680"/>
                </a:moveTo>
                <a:cubicBezTo>
                  <a:pt x="5437" y="391160"/>
                  <a:pt x="-52983" y="294640"/>
                  <a:pt x="84177" y="213360"/>
                </a:cubicBezTo>
                <a:cubicBezTo>
                  <a:pt x="221337" y="132080"/>
                  <a:pt x="554077" y="66040"/>
                  <a:pt x="886817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99367-0452-E20B-06E6-20EC5A9B3E71}"/>
              </a:ext>
            </a:extLst>
          </p:cNvPr>
          <p:cNvSpPr txBox="1"/>
          <p:nvPr/>
        </p:nvSpPr>
        <p:spPr>
          <a:xfrm>
            <a:off x="6786880" y="4623793"/>
            <a:ext cx="10627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Gradients of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expectations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630CF1-F659-BA9B-7853-392BF394D70F}"/>
              </a:ext>
            </a:extLst>
          </p:cNvPr>
          <p:cNvSpPr/>
          <p:nvPr/>
        </p:nvSpPr>
        <p:spPr>
          <a:xfrm>
            <a:off x="5553018" y="4445512"/>
            <a:ext cx="486647" cy="732279"/>
          </a:xfrm>
          <a:custGeom>
            <a:avLst/>
            <a:gdLst>
              <a:gd name="connsiteX0" fmla="*/ 447040 w 455822"/>
              <a:gd name="connsiteY0" fmla="*/ 335280 h 335280"/>
              <a:gd name="connsiteX1" fmla="*/ 396240 w 455822"/>
              <a:gd name="connsiteY1" fmla="*/ 132080 h 335280"/>
              <a:gd name="connsiteX2" fmla="*/ 0 w 455822"/>
              <a:gd name="connsiteY2" fmla="*/ 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822" h="335280">
                <a:moveTo>
                  <a:pt x="447040" y="335280"/>
                </a:moveTo>
                <a:cubicBezTo>
                  <a:pt x="458893" y="261620"/>
                  <a:pt x="470747" y="187960"/>
                  <a:pt x="396240" y="132080"/>
                </a:cubicBezTo>
                <a:cubicBezTo>
                  <a:pt x="321733" y="76200"/>
                  <a:pt x="160866" y="38100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077E2-807C-8ACC-5FF8-96849A01F03A}"/>
              </a:ext>
            </a:extLst>
          </p:cNvPr>
          <p:cNvSpPr txBox="1"/>
          <p:nvPr/>
        </p:nvSpPr>
        <p:spPr>
          <a:xfrm>
            <a:off x="5133197" y="4011339"/>
            <a:ext cx="10652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Expectations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444B9-7CD9-8AB2-894E-E1DDD410AE5B}"/>
              </a:ext>
            </a:extLst>
          </p:cNvPr>
          <p:cNvSpPr txBox="1"/>
          <p:nvPr/>
        </p:nvSpPr>
        <p:spPr>
          <a:xfrm>
            <a:off x="6680776" y="4102502"/>
            <a:ext cx="18530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Log-derivative trick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01726A-2AA2-6D1D-7C7A-32B5EA5B88E9}"/>
              </a:ext>
            </a:extLst>
          </p:cNvPr>
          <p:cNvSpPr/>
          <p:nvPr/>
        </p:nvSpPr>
        <p:spPr>
          <a:xfrm>
            <a:off x="6243309" y="4297427"/>
            <a:ext cx="1001348" cy="255525"/>
          </a:xfrm>
          <a:custGeom>
            <a:avLst/>
            <a:gdLst>
              <a:gd name="connsiteX0" fmla="*/ 1402080 w 1402080"/>
              <a:gd name="connsiteY0" fmla="*/ 236331 h 236331"/>
              <a:gd name="connsiteX1" fmla="*/ 741680 w 1402080"/>
              <a:gd name="connsiteY1" fmla="*/ 33131 h 236331"/>
              <a:gd name="connsiteX2" fmla="*/ 0 w 1402080"/>
              <a:gd name="connsiteY2" fmla="*/ 2651 h 23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080" h="236331">
                <a:moveTo>
                  <a:pt x="1402080" y="236331"/>
                </a:moveTo>
                <a:cubicBezTo>
                  <a:pt x="1188720" y="154204"/>
                  <a:pt x="975360" y="72078"/>
                  <a:pt x="741680" y="33131"/>
                </a:cubicBezTo>
                <a:cubicBezTo>
                  <a:pt x="508000" y="-5816"/>
                  <a:pt x="254000" y="-1583"/>
                  <a:pt x="0" y="2651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AA3A79-26D3-6D57-37A4-B6C632356244}"/>
              </a:ext>
            </a:extLst>
          </p:cNvPr>
          <p:cNvSpPr txBox="1"/>
          <p:nvPr/>
        </p:nvSpPr>
        <p:spPr>
          <a:xfrm>
            <a:off x="5977760" y="4772010"/>
            <a:ext cx="554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Need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90720-8037-5EDA-775C-B5029A0C4B31}"/>
              </a:ext>
            </a:extLst>
          </p:cNvPr>
          <p:cNvSpPr txBox="1"/>
          <p:nvPr/>
        </p:nvSpPr>
        <p:spPr>
          <a:xfrm>
            <a:off x="6444425" y="2776534"/>
            <a:ext cx="28669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Numerical integration: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forward-Euler, Simpson, ……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44270EF-1EEA-3E3C-2086-9844E7D3B026}"/>
              </a:ext>
            </a:extLst>
          </p:cNvPr>
          <p:cNvSpPr/>
          <p:nvPr/>
        </p:nvSpPr>
        <p:spPr>
          <a:xfrm>
            <a:off x="5693999" y="3270367"/>
            <a:ext cx="986778" cy="546866"/>
          </a:xfrm>
          <a:custGeom>
            <a:avLst/>
            <a:gdLst>
              <a:gd name="connsiteX0" fmla="*/ 0 w 924560"/>
              <a:gd name="connsiteY0" fmla="*/ 396240 h 396240"/>
              <a:gd name="connsiteX1" fmla="*/ 528320 w 924560"/>
              <a:gd name="connsiteY1" fmla="*/ 91440 h 396240"/>
              <a:gd name="connsiteX2" fmla="*/ 924560 w 924560"/>
              <a:gd name="connsiteY2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560" h="396240">
                <a:moveTo>
                  <a:pt x="0" y="396240"/>
                </a:moveTo>
                <a:cubicBezTo>
                  <a:pt x="187113" y="276860"/>
                  <a:pt x="374227" y="157480"/>
                  <a:pt x="528320" y="91440"/>
                </a:cubicBezTo>
                <a:cubicBezTo>
                  <a:pt x="682413" y="25400"/>
                  <a:pt x="803486" y="12700"/>
                  <a:pt x="92456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E38C6A-90CE-0FCA-FE0C-95F062A7F21F}"/>
              </a:ext>
            </a:extLst>
          </p:cNvPr>
          <p:cNvSpPr/>
          <p:nvPr/>
        </p:nvSpPr>
        <p:spPr>
          <a:xfrm>
            <a:off x="4674729" y="3447821"/>
            <a:ext cx="1013460" cy="377813"/>
          </a:xfrm>
          <a:custGeom>
            <a:avLst/>
            <a:gdLst>
              <a:gd name="connsiteX0" fmla="*/ 599440 w 599440"/>
              <a:gd name="connsiteY0" fmla="*/ 497840 h 497840"/>
              <a:gd name="connsiteX1" fmla="*/ 386080 w 599440"/>
              <a:gd name="connsiteY1" fmla="*/ 121920 h 497840"/>
              <a:gd name="connsiteX2" fmla="*/ 0 w 599440"/>
              <a:gd name="connsiteY2" fmla="*/ 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" h="497840">
                <a:moveTo>
                  <a:pt x="599440" y="497840"/>
                </a:moveTo>
                <a:cubicBezTo>
                  <a:pt x="542713" y="351366"/>
                  <a:pt x="485987" y="204893"/>
                  <a:pt x="386080" y="121920"/>
                </a:cubicBezTo>
                <a:cubicBezTo>
                  <a:pt x="286173" y="38947"/>
                  <a:pt x="143086" y="19473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48CD55-AA22-3CEE-18E9-60701C9DF105}"/>
              </a:ext>
            </a:extLst>
          </p:cNvPr>
          <p:cNvSpPr txBox="1"/>
          <p:nvPr/>
        </p:nvSpPr>
        <p:spPr>
          <a:xfrm>
            <a:off x="5707506" y="1559749"/>
            <a:ext cx="9852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Importance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sampling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ADA641-0B43-BB16-E295-238A8927BCD5}"/>
              </a:ext>
            </a:extLst>
          </p:cNvPr>
          <p:cNvSpPr txBox="1"/>
          <p:nvPr/>
        </p:nvSpPr>
        <p:spPr>
          <a:xfrm>
            <a:off x="3163534" y="1523693"/>
            <a:ext cx="7253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Control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variates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04B52B-79A9-0FA3-5F0D-37CAC013B892}"/>
              </a:ext>
            </a:extLst>
          </p:cNvPr>
          <p:cNvSpPr txBox="1"/>
          <p:nvPr/>
        </p:nvSpPr>
        <p:spPr>
          <a:xfrm>
            <a:off x="3963911" y="2071733"/>
            <a:ext cx="16165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Sample efficiency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by reducing variance</a:t>
            </a:r>
          </a:p>
        </p:txBody>
      </p:sp>
      <p:pic>
        <p:nvPicPr>
          <p:cNvPr id="11" name="Picture 10" descr="\documentclass{article}&#10;\usepackage{amsmath}&#10;\pagestyle{empty}&#10;\begin{document}&#10;&#10;$\int_{a}^{b}h(x;\theta) dx$&#10;&#10;\end{document}" title="IguanaTex Bitmap Display">
            <a:extLst>
              <a:ext uri="{FF2B5EF4-FFF2-40B4-BE49-F238E27FC236}">
                <a16:creationId xmlns:a16="http://schemas.microsoft.com/office/drawing/2014/main" id="{DF268BDD-65BC-B415-81B2-6FE14FCA31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30" y="3997821"/>
            <a:ext cx="1084473" cy="299606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\nabla_{\underline{\theta}}\int_{a}^{b}g(x;\underline{\theta}) dx$&#10;&#10;\end{document}" title="IguanaTex Bitmap Display">
            <a:extLst>
              <a:ext uri="{FF2B5EF4-FFF2-40B4-BE49-F238E27FC236}">
                <a16:creationId xmlns:a16="http://schemas.microsoft.com/office/drawing/2014/main" id="{302F9182-5CF1-0A1E-4996-F763EF391D0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48" y="4678644"/>
            <a:ext cx="1277275" cy="2769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E2A5E47-02B1-E07D-1D22-C22E3F1636DF}"/>
              </a:ext>
            </a:extLst>
          </p:cNvPr>
          <p:cNvSpPr txBox="1"/>
          <p:nvPr/>
        </p:nvSpPr>
        <p:spPr>
          <a:xfrm>
            <a:off x="2343213" y="2737206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Unbiased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23" name="Picture 22" descr="\documentclass{article}&#10;\usepackage{amsmath}&#10;\pagestyle{empty}&#10;\begin{document}&#10;&#10;Variance = $O(\frac{\sigma^2(h)}{N})$&#10;&#10;\end{document}" title="IguanaTex Bitmap Display">
            <a:extLst>
              <a:ext uri="{FF2B5EF4-FFF2-40B4-BE49-F238E27FC236}">
                <a16:creationId xmlns:a16="http://schemas.microsoft.com/office/drawing/2014/main" id="{A6985E6B-34A9-4CB8-7D46-A6BD6F0CD6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61" y="3065731"/>
            <a:ext cx="1462137" cy="2701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A8E0FB1-DD67-23E7-51A4-CD84DA57BA39}"/>
              </a:ext>
            </a:extLst>
          </p:cNvPr>
          <p:cNvSpPr txBox="1"/>
          <p:nvPr/>
        </p:nvSpPr>
        <p:spPr>
          <a:xfrm>
            <a:off x="8109514" y="3396631"/>
            <a:ext cx="180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Curse of dimensionality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A00B65-0DBA-72DF-FE33-34AE9029558F}"/>
              </a:ext>
            </a:extLst>
          </p:cNvPr>
          <p:cNvSpPr txBox="1"/>
          <p:nvPr/>
        </p:nvSpPr>
        <p:spPr>
          <a:xfrm>
            <a:off x="5240181" y="3316870"/>
            <a:ext cx="1001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Estimation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94E0644-CB9A-4380-03E8-7362D006FD28}"/>
              </a:ext>
            </a:extLst>
          </p:cNvPr>
          <p:cNvSpPr/>
          <p:nvPr/>
        </p:nvSpPr>
        <p:spPr>
          <a:xfrm>
            <a:off x="3537793" y="2016253"/>
            <a:ext cx="866569" cy="707237"/>
          </a:xfrm>
          <a:custGeom>
            <a:avLst/>
            <a:gdLst>
              <a:gd name="connsiteX0" fmla="*/ 1124712 w 1124712"/>
              <a:gd name="connsiteY0" fmla="*/ 923544 h 923544"/>
              <a:gd name="connsiteX1" fmla="*/ 612648 w 1124712"/>
              <a:gd name="connsiteY1" fmla="*/ 630936 h 923544"/>
              <a:gd name="connsiteX2" fmla="*/ 0 w 1124712"/>
              <a:gd name="connsiteY2" fmla="*/ 0 h 9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712" h="923544">
                <a:moveTo>
                  <a:pt x="1124712" y="923544"/>
                </a:moveTo>
                <a:cubicBezTo>
                  <a:pt x="962406" y="854202"/>
                  <a:pt x="800100" y="784860"/>
                  <a:pt x="612648" y="630936"/>
                </a:cubicBezTo>
                <a:cubicBezTo>
                  <a:pt x="425196" y="477012"/>
                  <a:pt x="212598" y="238506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1414CFE-605D-8DAC-039D-70EA6B6C89C1}"/>
              </a:ext>
            </a:extLst>
          </p:cNvPr>
          <p:cNvSpPr/>
          <p:nvPr/>
        </p:nvSpPr>
        <p:spPr>
          <a:xfrm>
            <a:off x="4376928" y="2064258"/>
            <a:ext cx="1632204" cy="665226"/>
          </a:xfrm>
          <a:custGeom>
            <a:avLst/>
            <a:gdLst>
              <a:gd name="connsiteX0" fmla="*/ 0 w 2176272"/>
              <a:gd name="connsiteY0" fmla="*/ 886968 h 886968"/>
              <a:gd name="connsiteX1" fmla="*/ 1655064 w 2176272"/>
              <a:gd name="connsiteY1" fmla="*/ 576072 h 886968"/>
              <a:gd name="connsiteX2" fmla="*/ 2176272 w 2176272"/>
              <a:gd name="connsiteY2" fmla="*/ 0 h 8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272" h="886968">
                <a:moveTo>
                  <a:pt x="0" y="886968"/>
                </a:moveTo>
                <a:cubicBezTo>
                  <a:pt x="646176" y="805434"/>
                  <a:pt x="1292352" y="723900"/>
                  <a:pt x="1655064" y="576072"/>
                </a:cubicBezTo>
                <a:cubicBezTo>
                  <a:pt x="2017776" y="428244"/>
                  <a:pt x="2097024" y="214122"/>
                  <a:pt x="2176272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069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0CC12C-DBB1-A35D-DFB6-3BE6D824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BC4FB445-CA65-3793-B3BE-9420E1E5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" y="-190786"/>
            <a:ext cx="10273165" cy="994172"/>
          </a:xfrm>
        </p:spPr>
        <p:txBody>
          <a:bodyPr>
            <a:normAutofit fontScale="90000"/>
          </a:bodyPr>
          <a:lstStyle/>
          <a:p>
            <a:r>
              <a:rPr lang="en-US"/>
              <a:t>Monte Carlo integration w/uniform sampling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0C1D4D-1414-7698-DDE9-1DD3414BE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92" y="4849145"/>
            <a:ext cx="5683954" cy="1308205"/>
          </a:xfrm>
        </p:spPr>
        <p:txBody>
          <a:bodyPr>
            <a:normAutofit/>
          </a:bodyPr>
          <a:lstStyle/>
          <a:p>
            <a:pPr marL="0" defTabSz="457200"/>
            <a:r>
              <a:rPr lang="en-US" sz="2200">
                <a:solidFill>
                  <a:schemeClr val="tx1"/>
                </a:solidFill>
              </a:rPr>
              <a:t>Reinterpret forward-Euler/backward-Euler</a:t>
            </a:r>
            <a:endParaRPr lang="en-US" sz="1900">
              <a:solidFill>
                <a:schemeClr val="tx1"/>
              </a:solidFill>
            </a:endParaRPr>
          </a:p>
          <a:p>
            <a:pPr lvl="1"/>
            <a:r>
              <a:rPr lang="en-US" sz="1900">
                <a:solidFill>
                  <a:schemeClr val="tx1"/>
                </a:solidFill>
              </a:rPr>
              <a:t>Generate </a:t>
            </a:r>
            <a:r>
              <a:rPr lang="en-US" sz="1900" i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x</a:t>
            </a:r>
            <a:r>
              <a:rPr lang="en-US" sz="1900" i="1" baseline="-25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US" sz="19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900">
                <a:solidFill>
                  <a:schemeClr val="tx1"/>
                </a:solidFill>
              </a:rPr>
              <a:t>values using arithmetic progression</a:t>
            </a:r>
          </a:p>
          <a:p>
            <a:pPr lvl="1"/>
            <a:r>
              <a:rPr lang="en-US" sz="1900">
                <a:solidFill>
                  <a:schemeClr val="tx1"/>
                </a:solidFill>
              </a:rPr>
              <a:t>Take average of </a:t>
            </a:r>
            <a:r>
              <a:rPr lang="en-US" sz="1900" i="1">
                <a:solidFill>
                  <a:schemeClr val="tx1"/>
                </a:solidFill>
              </a:rPr>
              <a:t>f(x</a:t>
            </a:r>
            <a:r>
              <a:rPr lang="en-US" sz="1900" i="1" baseline="-25000">
                <a:solidFill>
                  <a:schemeClr val="tx1"/>
                </a:solidFill>
              </a:rPr>
              <a:t>i</a:t>
            </a:r>
            <a:r>
              <a:rPr lang="en-US" sz="1900" i="1">
                <a:solidFill>
                  <a:schemeClr val="tx1"/>
                </a:solidFill>
              </a:rPr>
              <a:t>) </a:t>
            </a:r>
            <a:r>
              <a:rPr lang="en-US" sz="1900">
                <a:solidFill>
                  <a:schemeClr val="tx1"/>
                </a:solidFill>
              </a:rPr>
              <a:t>values and multiply by </a:t>
            </a:r>
            <a:r>
              <a:rPr lang="en-US" sz="1900" i="1">
                <a:solidFill>
                  <a:schemeClr val="tx1"/>
                </a:solidFill>
              </a:rPr>
              <a:t>(b-a)</a:t>
            </a:r>
          </a:p>
        </p:txBody>
      </p:sp>
      <p:pic>
        <p:nvPicPr>
          <p:cNvPr id="34" name="Picture 33" descr="\documentclass{article}&#10;\usepackage{amsmath}&#10;\usepackage{mathtools}&#10;\pagestyle{empty}&#10;\begin{document}&#10;&#10;\[\hat{A}_{FE}(f;N) = (b-a)*\underbrace{\frac{1}{N}\sum_{i{=}0}^{N{-}1} f(x_i)}_{average~of~f(x_i)~values} \ \text{where}\ x_i = a{+} \frac{b-a}{N}*i \] &#10;\end{document}&#10;&#10;" title="IguanaTex Bitmap Display">
            <a:extLst>
              <a:ext uri="{FF2B5EF4-FFF2-40B4-BE49-F238E27FC236}">
                <a16:creationId xmlns:a16="http://schemas.microsoft.com/office/drawing/2014/main" id="{D33E40F5-EBA8-87CA-CF68-748F63D92C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1" y="1500325"/>
            <a:ext cx="4586504" cy="852425"/>
          </a:xfrm>
          <a:prstGeom prst="rect">
            <a:avLst/>
          </a:prstGeom>
        </p:spPr>
      </p:pic>
      <p:pic>
        <p:nvPicPr>
          <p:cNvPr id="159" name="Picture 158" descr="\documentclass{article}&#10;\usepackage{amsmath}&#10;\usepackage{mathtools}&#10;\pagestyle{empty}&#10;\begin{document}&#10;&#10;\[{A}_{MC}(f;N) = (b-a)*\underbrace{\frac{1}{N}\sum_{i{=}0}^{N{-}1} f(X_i)}_{average~of~f(X_i)~values} \ \text{where}\ X_i\sim U(a,b)\] &#10;\end{document}&#10;&#10;" title="IguanaTex Bitmap Display">
            <a:extLst>
              <a:ext uri="{FF2B5EF4-FFF2-40B4-BE49-F238E27FC236}">
                <a16:creationId xmlns:a16="http://schemas.microsoft.com/office/drawing/2014/main" id="{A3DFED2B-BF4D-A1A8-979D-E0863B09CC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1" y="1501908"/>
            <a:ext cx="4366450" cy="852425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CB4A71B-88B5-2816-27E2-26984F2E89B0}"/>
              </a:ext>
            </a:extLst>
          </p:cNvPr>
          <p:cNvCxnSpPr>
            <a:cxnSpLocks/>
          </p:cNvCxnSpPr>
          <p:nvPr/>
        </p:nvCxnSpPr>
        <p:spPr>
          <a:xfrm>
            <a:off x="5654531" y="1199896"/>
            <a:ext cx="0" cy="2146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6D574BC-6F75-6F58-3E08-A6609DCD7253}"/>
              </a:ext>
            </a:extLst>
          </p:cNvPr>
          <p:cNvCxnSpPr/>
          <p:nvPr/>
        </p:nvCxnSpPr>
        <p:spPr>
          <a:xfrm>
            <a:off x="905366" y="2904681"/>
            <a:ext cx="0" cy="1607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706B2F7-0309-C3F6-3435-D08A14DC07B5}"/>
              </a:ext>
            </a:extLst>
          </p:cNvPr>
          <p:cNvCxnSpPr/>
          <p:nvPr/>
        </p:nvCxnSpPr>
        <p:spPr>
          <a:xfrm>
            <a:off x="679052" y="4265779"/>
            <a:ext cx="28460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0B1A59A-173C-7ACE-FBA2-9C3BBB74478D}"/>
              </a:ext>
            </a:extLst>
          </p:cNvPr>
          <p:cNvSpPr/>
          <p:nvPr/>
        </p:nvSpPr>
        <p:spPr>
          <a:xfrm>
            <a:off x="535034" y="3058771"/>
            <a:ext cx="2900934" cy="556142"/>
          </a:xfrm>
          <a:custGeom>
            <a:avLst/>
            <a:gdLst>
              <a:gd name="connsiteX0" fmla="*/ 0 w 3867912"/>
              <a:gd name="connsiteY0" fmla="*/ 713232 h 741523"/>
              <a:gd name="connsiteX1" fmla="*/ 768096 w 3867912"/>
              <a:gd name="connsiteY1" fmla="*/ 82296 h 741523"/>
              <a:gd name="connsiteX2" fmla="*/ 1837944 w 3867912"/>
              <a:gd name="connsiteY2" fmla="*/ 402336 h 741523"/>
              <a:gd name="connsiteX3" fmla="*/ 2962656 w 3867912"/>
              <a:gd name="connsiteY3" fmla="*/ 731520 h 741523"/>
              <a:gd name="connsiteX4" fmla="*/ 3867912 w 3867912"/>
              <a:gd name="connsiteY4" fmla="*/ 0 h 741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912" h="741523">
                <a:moveTo>
                  <a:pt x="0" y="713232"/>
                </a:moveTo>
                <a:cubicBezTo>
                  <a:pt x="230886" y="423672"/>
                  <a:pt x="461772" y="134112"/>
                  <a:pt x="768096" y="82296"/>
                </a:cubicBezTo>
                <a:cubicBezTo>
                  <a:pt x="1074420" y="30480"/>
                  <a:pt x="1837944" y="402336"/>
                  <a:pt x="1837944" y="402336"/>
                </a:cubicBezTo>
                <a:cubicBezTo>
                  <a:pt x="2203704" y="510540"/>
                  <a:pt x="2624328" y="798576"/>
                  <a:pt x="2962656" y="731520"/>
                </a:cubicBezTo>
                <a:cubicBezTo>
                  <a:pt x="3300984" y="664464"/>
                  <a:pt x="3584448" y="332232"/>
                  <a:pt x="3867912" y="0"/>
                </a:cubicBezTo>
              </a:path>
            </a:pathLst>
          </a:custGeom>
          <a:noFill/>
          <a:ln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AFC51FA-DD04-3190-8AC2-568374CAFBA5}"/>
              </a:ext>
            </a:extLst>
          </p:cNvPr>
          <p:cNvCxnSpPr/>
          <p:nvPr/>
        </p:nvCxnSpPr>
        <p:spPr>
          <a:xfrm flipV="1">
            <a:off x="1442576" y="3173071"/>
            <a:ext cx="0" cy="10927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C98DEFB-6FBF-B828-9DD0-79ECDBBC7E34}"/>
              </a:ext>
            </a:extLst>
          </p:cNvPr>
          <p:cNvCxnSpPr>
            <a:cxnSpLocks/>
          </p:cNvCxnSpPr>
          <p:nvPr/>
        </p:nvCxnSpPr>
        <p:spPr>
          <a:xfrm flipH="1" flipV="1">
            <a:off x="3019131" y="3480725"/>
            <a:ext cx="2509" cy="785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96F4B73-E3F1-5349-FF73-3DD1AE672C71}"/>
              </a:ext>
            </a:extLst>
          </p:cNvPr>
          <p:cNvSpPr txBox="1"/>
          <p:nvPr/>
        </p:nvSpPr>
        <p:spPr>
          <a:xfrm>
            <a:off x="1327039" y="424157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EDC762-7B74-F878-4692-74EC1B7D2F3D}"/>
              </a:ext>
            </a:extLst>
          </p:cNvPr>
          <p:cNvSpPr txBox="1"/>
          <p:nvPr/>
        </p:nvSpPr>
        <p:spPr>
          <a:xfrm>
            <a:off x="2969309" y="424584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2C33E7-F4A4-1655-0474-5A43EEF7088D}"/>
              </a:ext>
            </a:extLst>
          </p:cNvPr>
          <p:cNvSpPr txBox="1"/>
          <p:nvPr/>
        </p:nvSpPr>
        <p:spPr>
          <a:xfrm>
            <a:off x="1690373" y="4236761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1</a:t>
            </a:r>
            <a:endParaRPr lang="en-US" sz="1350" i="1">
              <a:latin typeface="Calibri Light" panose="020F030202020403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7B4F08-8A6B-909A-F591-95921AA2A31B}"/>
              </a:ext>
            </a:extLst>
          </p:cNvPr>
          <p:cNvSpPr txBox="1"/>
          <p:nvPr/>
        </p:nvSpPr>
        <p:spPr>
          <a:xfrm>
            <a:off x="2049879" y="4229008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2</a:t>
            </a:r>
            <a:endParaRPr lang="en-US" sz="1350" i="1">
              <a:latin typeface="Calibri Light" panose="020F03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01A1D98-8215-080B-C79E-A51AFDEBE26C}"/>
              </a:ext>
            </a:extLst>
          </p:cNvPr>
          <p:cNvSpPr txBox="1"/>
          <p:nvPr/>
        </p:nvSpPr>
        <p:spPr>
          <a:xfrm>
            <a:off x="2481995" y="4236761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3</a:t>
            </a:r>
            <a:endParaRPr lang="en-US" sz="1350" i="1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9D89768-C849-96A3-A977-F7FEDE225A35}"/>
                  </a:ext>
                </a:extLst>
              </p:cNvPr>
              <p:cNvSpPr txBox="1"/>
              <p:nvPr/>
            </p:nvSpPr>
            <p:spPr>
              <a:xfrm>
                <a:off x="1386453" y="4437825"/>
                <a:ext cx="529697" cy="398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35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9D89768-C849-96A3-A977-F7FEDE225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53" y="4437825"/>
                <a:ext cx="529697" cy="398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419F270C-8455-B708-7BCA-63BAB78D7EF1}"/>
              </a:ext>
            </a:extLst>
          </p:cNvPr>
          <p:cNvSpPr txBox="1"/>
          <p:nvPr/>
        </p:nvSpPr>
        <p:spPr>
          <a:xfrm>
            <a:off x="3495960" y="4090508"/>
            <a:ext cx="256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825D30-5B6F-3EE8-59DF-7E40E2B6884D}"/>
              </a:ext>
            </a:extLst>
          </p:cNvPr>
          <p:cNvSpPr txBox="1"/>
          <p:nvPr/>
        </p:nvSpPr>
        <p:spPr>
          <a:xfrm>
            <a:off x="590565" y="2732645"/>
            <a:ext cx="410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f(x)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241026D-B51E-2DB5-B38D-6C86AE13351D}"/>
              </a:ext>
            </a:extLst>
          </p:cNvPr>
          <p:cNvCxnSpPr>
            <a:cxnSpLocks/>
          </p:cNvCxnSpPr>
          <p:nvPr/>
        </p:nvCxnSpPr>
        <p:spPr>
          <a:xfrm flipV="1">
            <a:off x="1847628" y="3345986"/>
            <a:ext cx="0" cy="899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74EA343-4B54-3EAB-27A5-A54812F88250}"/>
              </a:ext>
            </a:extLst>
          </p:cNvPr>
          <p:cNvCxnSpPr>
            <a:cxnSpLocks/>
          </p:cNvCxnSpPr>
          <p:nvPr/>
        </p:nvCxnSpPr>
        <p:spPr>
          <a:xfrm flipV="1">
            <a:off x="2204626" y="3480725"/>
            <a:ext cx="0" cy="785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3989A75-7CBA-9B2A-9B11-C688DC92FEC8}"/>
              </a:ext>
            </a:extLst>
          </p:cNvPr>
          <p:cNvCxnSpPr>
            <a:cxnSpLocks/>
          </p:cNvCxnSpPr>
          <p:nvPr/>
        </p:nvCxnSpPr>
        <p:spPr>
          <a:xfrm flipV="1">
            <a:off x="2639250" y="3614913"/>
            <a:ext cx="0" cy="685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393ACCF4-3C1A-1959-0D91-23FDFC08DFA2}"/>
              </a:ext>
            </a:extLst>
          </p:cNvPr>
          <p:cNvSpPr/>
          <p:nvPr/>
        </p:nvSpPr>
        <p:spPr>
          <a:xfrm>
            <a:off x="1398524" y="3144892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D9EC7CD-6634-D033-A9BA-64B5109B52CD}"/>
              </a:ext>
            </a:extLst>
          </p:cNvPr>
          <p:cNvSpPr/>
          <p:nvPr/>
        </p:nvSpPr>
        <p:spPr>
          <a:xfrm>
            <a:off x="1824855" y="3297929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B5A8D2C-0C18-5158-988D-0E35079A0128}"/>
              </a:ext>
            </a:extLst>
          </p:cNvPr>
          <p:cNvSpPr/>
          <p:nvPr/>
        </p:nvSpPr>
        <p:spPr>
          <a:xfrm>
            <a:off x="2178163" y="3449643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7749A99-2160-78E6-7066-345DB01743C6}"/>
              </a:ext>
            </a:extLst>
          </p:cNvPr>
          <p:cNvSpPr/>
          <p:nvPr/>
        </p:nvSpPr>
        <p:spPr>
          <a:xfrm>
            <a:off x="2615575" y="3568261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1BC75D-C715-0364-9969-C10323640BFE}"/>
              </a:ext>
            </a:extLst>
          </p:cNvPr>
          <p:cNvSpPr txBox="1"/>
          <p:nvPr/>
        </p:nvSpPr>
        <p:spPr>
          <a:xfrm>
            <a:off x="5662196" y="4848196"/>
            <a:ext cx="6529804" cy="1357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Monte Carlo integration (</a:t>
            </a:r>
            <a:r>
              <a:rPr lang="en-US" sz="1900"/>
              <a:t>capital letters for random variables)</a:t>
            </a: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900"/>
              <a:t>Generate </a:t>
            </a:r>
            <a:r>
              <a:rPr lang="en-US" sz="1900" i="1"/>
              <a:t>X</a:t>
            </a:r>
            <a:r>
              <a:rPr lang="en-US" sz="1900" i="1" baseline="-25000">
                <a:latin typeface="+mj-lt"/>
                <a:cs typeface="Arial" panose="020B0604020202020204" pitchFamily="34" charset="0"/>
              </a:rPr>
              <a:t>i</a:t>
            </a:r>
            <a:r>
              <a:rPr lang="en-US" sz="1900" i="1">
                <a:latin typeface="+mj-lt"/>
                <a:cs typeface="Arial" panose="020B0604020202020204" pitchFamily="34" charset="0"/>
              </a:rPr>
              <a:t> </a:t>
            </a:r>
            <a:r>
              <a:rPr lang="en-US" sz="1900"/>
              <a:t>values by sampling uniform distribution </a:t>
            </a:r>
            <a:r>
              <a:rPr lang="en-US" sz="1900" i="1"/>
              <a:t>U(</a:t>
            </a:r>
            <a:r>
              <a:rPr lang="en-US" sz="1900" i="1" err="1"/>
              <a:t>a,b</a:t>
            </a:r>
            <a:r>
              <a:rPr lang="en-US" sz="1900" i="1"/>
              <a:t>)</a:t>
            </a: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900"/>
              <a:t>Take average of </a:t>
            </a:r>
            <a:r>
              <a:rPr lang="en-US" sz="1900" i="1"/>
              <a:t>f(X</a:t>
            </a:r>
            <a:r>
              <a:rPr lang="en-US" sz="1900" i="1" baseline="-25000"/>
              <a:t>i</a:t>
            </a:r>
            <a:r>
              <a:rPr lang="en-US" sz="1900" i="1"/>
              <a:t>) </a:t>
            </a:r>
            <a:r>
              <a:rPr lang="en-US" sz="1900"/>
              <a:t>values and multiply by </a:t>
            </a:r>
            <a:r>
              <a:rPr lang="en-US" sz="1900" i="1"/>
              <a:t>(b-a)</a:t>
            </a:r>
          </a:p>
          <a:p>
            <a:endParaRPr lang="en-US" i="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05272E-3BE1-5345-D291-4E5F5D73002E}"/>
              </a:ext>
            </a:extLst>
          </p:cNvPr>
          <p:cNvGrpSpPr/>
          <p:nvPr/>
        </p:nvGrpSpPr>
        <p:grpSpPr>
          <a:xfrm>
            <a:off x="6596793" y="2732645"/>
            <a:ext cx="3217728" cy="1813286"/>
            <a:chOff x="6596793" y="2732645"/>
            <a:chExt cx="3217728" cy="18132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7505B3F-DF81-FF10-DB48-8C5C2C6284E7}"/>
                </a:ext>
              </a:extLst>
            </p:cNvPr>
            <p:cNvCxnSpPr/>
            <p:nvPr/>
          </p:nvCxnSpPr>
          <p:spPr>
            <a:xfrm>
              <a:off x="6967125" y="2904681"/>
              <a:ext cx="0" cy="1607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CC5AB9-F33F-9036-8E74-EDC6FAB31DDD}"/>
                </a:ext>
              </a:extLst>
            </p:cNvPr>
            <p:cNvCxnSpPr/>
            <p:nvPr/>
          </p:nvCxnSpPr>
          <p:spPr>
            <a:xfrm>
              <a:off x="6740811" y="4265779"/>
              <a:ext cx="28460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6618BE-F9F8-4353-24D7-027E8B196693}"/>
                </a:ext>
              </a:extLst>
            </p:cNvPr>
            <p:cNvSpPr/>
            <p:nvPr/>
          </p:nvSpPr>
          <p:spPr>
            <a:xfrm>
              <a:off x="6596793" y="3058771"/>
              <a:ext cx="2900934" cy="556142"/>
            </a:xfrm>
            <a:custGeom>
              <a:avLst/>
              <a:gdLst>
                <a:gd name="connsiteX0" fmla="*/ 0 w 3867912"/>
                <a:gd name="connsiteY0" fmla="*/ 713232 h 741523"/>
                <a:gd name="connsiteX1" fmla="*/ 768096 w 3867912"/>
                <a:gd name="connsiteY1" fmla="*/ 82296 h 741523"/>
                <a:gd name="connsiteX2" fmla="*/ 1837944 w 3867912"/>
                <a:gd name="connsiteY2" fmla="*/ 402336 h 741523"/>
                <a:gd name="connsiteX3" fmla="*/ 2962656 w 3867912"/>
                <a:gd name="connsiteY3" fmla="*/ 731520 h 741523"/>
                <a:gd name="connsiteX4" fmla="*/ 3867912 w 3867912"/>
                <a:gd name="connsiteY4" fmla="*/ 0 h 74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7912" h="741523">
                  <a:moveTo>
                    <a:pt x="0" y="713232"/>
                  </a:moveTo>
                  <a:cubicBezTo>
                    <a:pt x="230886" y="423672"/>
                    <a:pt x="461772" y="134112"/>
                    <a:pt x="768096" y="82296"/>
                  </a:cubicBezTo>
                  <a:cubicBezTo>
                    <a:pt x="1074420" y="30480"/>
                    <a:pt x="1837944" y="402336"/>
                    <a:pt x="1837944" y="402336"/>
                  </a:cubicBezTo>
                  <a:cubicBezTo>
                    <a:pt x="2203704" y="510540"/>
                    <a:pt x="2624328" y="798576"/>
                    <a:pt x="2962656" y="731520"/>
                  </a:cubicBezTo>
                  <a:cubicBezTo>
                    <a:pt x="3300984" y="664464"/>
                    <a:pt x="3584448" y="332232"/>
                    <a:pt x="3867912" y="0"/>
                  </a:cubicBezTo>
                </a:path>
              </a:pathLst>
            </a:custGeom>
            <a:noFill/>
            <a:ln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45F7EC-C9DB-7A3D-9F2C-48A3D743B3E2}"/>
                </a:ext>
              </a:extLst>
            </p:cNvPr>
            <p:cNvCxnSpPr/>
            <p:nvPr/>
          </p:nvCxnSpPr>
          <p:spPr>
            <a:xfrm flipV="1">
              <a:off x="7504335" y="3173071"/>
              <a:ext cx="0" cy="10927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09F02F-2705-4DDF-8E64-A828208E68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80890" y="3480725"/>
              <a:ext cx="2509" cy="7858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F7A0A5-E6B1-C332-740A-B7D27D2F8D8C}"/>
                </a:ext>
              </a:extLst>
            </p:cNvPr>
            <p:cNvSpPr txBox="1"/>
            <p:nvPr/>
          </p:nvSpPr>
          <p:spPr>
            <a:xfrm>
              <a:off x="7388798" y="4241579"/>
              <a:ext cx="2728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B021C8-FFA3-B26B-2EDC-D9BC27C8BBAC}"/>
                </a:ext>
              </a:extLst>
            </p:cNvPr>
            <p:cNvSpPr txBox="1"/>
            <p:nvPr/>
          </p:nvSpPr>
          <p:spPr>
            <a:xfrm>
              <a:off x="9031068" y="4245849"/>
              <a:ext cx="2728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428D3B-5D65-2525-2026-5BC7C222CA9E}"/>
                </a:ext>
              </a:extLst>
            </p:cNvPr>
            <p:cNvSpPr txBox="1"/>
            <p:nvPr/>
          </p:nvSpPr>
          <p:spPr>
            <a:xfrm>
              <a:off x="8163278" y="4229008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x</a:t>
              </a:r>
              <a:r>
                <a:rPr lang="en-US" sz="1350" i="1" baseline="-25000">
                  <a:latin typeface="Calibri Light" panose="020F0302020204030204" pitchFamily="34" charset="0"/>
                </a:rPr>
                <a:t>1</a:t>
              </a:r>
              <a:endParaRPr lang="en-US" sz="1350" i="1">
                <a:latin typeface="Calibri Light" panose="020F03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AD1642-C3BE-F0F4-8AE4-27478D84EFCD}"/>
                </a:ext>
              </a:extLst>
            </p:cNvPr>
            <p:cNvSpPr txBox="1"/>
            <p:nvPr/>
          </p:nvSpPr>
          <p:spPr>
            <a:xfrm>
              <a:off x="7626313" y="4229008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x</a:t>
              </a:r>
              <a:r>
                <a:rPr lang="en-US" sz="1350" i="1" baseline="-25000">
                  <a:latin typeface="Calibri Light" panose="020F0302020204030204" pitchFamily="34" charset="0"/>
                </a:rPr>
                <a:t>2</a:t>
              </a:r>
              <a:endParaRPr lang="en-US" sz="1350" i="1">
                <a:latin typeface="Calibri Light" panose="020F03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6EC6DA-D815-920E-0918-BBF1A898C691}"/>
                </a:ext>
              </a:extLst>
            </p:cNvPr>
            <p:cNvSpPr txBox="1"/>
            <p:nvPr/>
          </p:nvSpPr>
          <p:spPr>
            <a:xfrm>
              <a:off x="8798639" y="4212586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x</a:t>
              </a:r>
              <a:r>
                <a:rPr lang="en-US" sz="1350" i="1" baseline="-25000">
                  <a:latin typeface="Calibri Light" panose="020F0302020204030204" pitchFamily="34" charset="0"/>
                </a:rPr>
                <a:t>3</a:t>
              </a:r>
              <a:endParaRPr lang="en-US" sz="1350" i="1">
                <a:latin typeface="Calibri Light" panose="020F03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6DA95F-2783-19E5-557B-109156C75857}"/>
                </a:ext>
              </a:extLst>
            </p:cNvPr>
            <p:cNvSpPr txBox="1"/>
            <p:nvPr/>
          </p:nvSpPr>
          <p:spPr>
            <a:xfrm>
              <a:off x="9557719" y="4090508"/>
              <a:ext cx="25680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7CE01E-F8C8-C07F-F136-588B55912680}"/>
                </a:ext>
              </a:extLst>
            </p:cNvPr>
            <p:cNvSpPr txBox="1"/>
            <p:nvPr/>
          </p:nvSpPr>
          <p:spPr>
            <a:xfrm>
              <a:off x="6652324" y="2732645"/>
              <a:ext cx="41069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f(x)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B97580-09A0-553F-95CA-75BCD508D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3083" y="3264536"/>
              <a:ext cx="0" cy="9813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3A91924-C249-2C6B-778D-D276B18E9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7467" y="3480725"/>
              <a:ext cx="0" cy="785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5B9FE-D1BB-84A6-4713-8CE64F939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3882" y="3580200"/>
              <a:ext cx="0" cy="6855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9675E6-2F84-FACB-1D02-802EA409293E}"/>
                </a:ext>
              </a:extLst>
            </p:cNvPr>
            <p:cNvSpPr/>
            <p:nvPr/>
          </p:nvSpPr>
          <p:spPr>
            <a:xfrm>
              <a:off x="7742463" y="3233075"/>
              <a:ext cx="64008" cy="6400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E9BD797-2D49-3CD1-5BF0-A962006680B5}"/>
                </a:ext>
              </a:extLst>
            </p:cNvPr>
            <p:cNvSpPr/>
            <p:nvPr/>
          </p:nvSpPr>
          <p:spPr>
            <a:xfrm>
              <a:off x="8269148" y="3458098"/>
              <a:ext cx="64008" cy="6400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8C29490-E66C-E834-42A6-647F2B5E427B}"/>
                </a:ext>
              </a:extLst>
            </p:cNvPr>
            <p:cNvSpPr/>
            <p:nvPr/>
          </p:nvSpPr>
          <p:spPr>
            <a:xfrm>
              <a:off x="8901878" y="3522106"/>
              <a:ext cx="64008" cy="6400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662D6F5-4E84-07A3-4472-4F7642E8D9B7}"/>
                </a:ext>
              </a:extLst>
            </p:cNvPr>
            <p:cNvSpPr/>
            <p:nvPr/>
          </p:nvSpPr>
          <p:spPr>
            <a:xfrm>
              <a:off x="7908819" y="3297083"/>
              <a:ext cx="64008" cy="6400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C6605A-D969-9334-ED33-46823F6060F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V="1">
              <a:off x="7940823" y="3297083"/>
              <a:ext cx="0" cy="978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550AE5-2AE1-A402-78DF-55433B0A0CAE}"/>
                </a:ext>
              </a:extLst>
            </p:cNvPr>
            <p:cNvSpPr txBox="1"/>
            <p:nvPr/>
          </p:nvSpPr>
          <p:spPr>
            <a:xfrm>
              <a:off x="7845031" y="4229008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>
                  <a:latin typeface="Calibri Light" panose="020F0302020204030204" pitchFamily="34" charset="0"/>
                </a:rPr>
                <a:t>x</a:t>
              </a:r>
              <a:r>
                <a:rPr lang="en-US" sz="1350" i="1" baseline="-25000">
                  <a:latin typeface="Calibri Light" panose="020F0302020204030204" pitchFamily="34" charset="0"/>
                </a:rPr>
                <a:t>4</a:t>
              </a:r>
              <a:endParaRPr lang="en-US" sz="1350" i="1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48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A83F262-66B0-9F62-65F8-A0F34F5C1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67EB3868-5B84-5527-BB43-3EB92450F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" y="-190786"/>
            <a:ext cx="10273165" cy="994172"/>
          </a:xfrm>
        </p:spPr>
        <p:txBody>
          <a:bodyPr>
            <a:normAutofit/>
          </a:bodyPr>
          <a:lstStyle/>
          <a:p>
            <a:r>
              <a:rPr lang="en-US"/>
              <a:t>Correctness of Monte Carlo integration (I)</a:t>
            </a:r>
          </a:p>
        </p:txBody>
      </p:sp>
      <p:pic>
        <p:nvPicPr>
          <p:cNvPr id="10" name="Picture 9" descr="\documentclass{article}&#10;\usepackage{amsmath}&#10;\usepackage{mathtools}&#10;\pagestyle{empty}&#10;\begin{document}&#10;&#10;\[\boxed{{A}_{MC}(f;N) = (b-a)*\underbrace{\frac{1}{N}\sum_{i{=}0}^{N{-}1} f(X_i)}_{average~of~f(X_i)~values} \ \text{where}\ X_i\sim U(a,b)}\] &#10;\end{document}&#10;&#10;" title="IguanaTex Bitmap Display">
            <a:extLst>
              <a:ext uri="{FF2B5EF4-FFF2-40B4-BE49-F238E27FC236}">
                <a16:creationId xmlns:a16="http://schemas.microsoft.com/office/drawing/2014/main" id="{92E42401-2717-C18A-0B13-9686A50E85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6" y="1377466"/>
            <a:ext cx="5017336" cy="1137489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9C6F5B6-B766-9112-AC80-364123CE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17" y="2935505"/>
            <a:ext cx="7443708" cy="3160495"/>
          </a:xfrm>
        </p:spPr>
        <p:txBody>
          <a:bodyPr>
            <a:normAutofit fontScale="85000" lnSpcReduction="20000"/>
          </a:bodyPr>
          <a:lstStyle/>
          <a:p>
            <a:r>
              <a:rPr lang="en-US" sz="2100" i="1" dirty="0"/>
              <a:t>X</a:t>
            </a:r>
            <a:r>
              <a:rPr lang="en-US" sz="2100" i="1" baseline="-25000" dirty="0"/>
              <a:t>i</a:t>
            </a:r>
            <a:r>
              <a:rPr lang="en-US" sz="2100" dirty="0"/>
              <a:t>’s are </a:t>
            </a:r>
            <a:r>
              <a:rPr lang="en-US" sz="2100" i="1" dirty="0"/>
              <a:t>independent identically distributed (</a:t>
            </a:r>
            <a:r>
              <a:rPr lang="en-US" sz="2100" i="1" dirty="0" err="1"/>
              <a:t>i.i.d.</a:t>
            </a:r>
            <a:r>
              <a:rPr lang="en-US" sz="2100" i="1" dirty="0"/>
              <a:t>) </a:t>
            </a:r>
            <a:r>
              <a:rPr lang="en-US" sz="2100" dirty="0"/>
              <a:t>random variables</a:t>
            </a:r>
          </a:p>
          <a:p>
            <a:r>
              <a:rPr lang="en-US" sz="2100" i="1" dirty="0"/>
              <a:t>A</a:t>
            </a:r>
            <a:r>
              <a:rPr lang="en-US" sz="2100" i="1" baseline="-25000" dirty="0"/>
              <a:t>MC</a:t>
            </a:r>
            <a:r>
              <a:rPr lang="en-US" sz="2100" i="1" dirty="0"/>
              <a:t>(</a:t>
            </a:r>
            <a:r>
              <a:rPr lang="en-US" sz="2100" i="1" dirty="0" err="1"/>
              <a:t>f;N</a:t>
            </a:r>
            <a:r>
              <a:rPr lang="en-US" sz="2100" i="1" dirty="0"/>
              <a:t>) </a:t>
            </a:r>
            <a:r>
              <a:rPr lang="en-US" sz="2100" i="1" baseline="-25000" dirty="0"/>
              <a:t> </a:t>
            </a:r>
            <a:r>
              <a:rPr lang="en-US" sz="2100" dirty="0"/>
              <a:t>is random variable</a:t>
            </a:r>
          </a:p>
          <a:p>
            <a:pPr lvl="1"/>
            <a:r>
              <a:rPr lang="en-US" sz="1900" dirty="0"/>
              <a:t>What does it mean for random variable to approximate area under curve?</a:t>
            </a:r>
          </a:p>
          <a:p>
            <a:r>
              <a:rPr lang="en-US" sz="2400" dirty="0"/>
              <a:t>Intuition</a:t>
            </a:r>
          </a:p>
          <a:p>
            <a:pPr lvl="1"/>
            <a:r>
              <a:rPr lang="en-US" sz="1900" dirty="0"/>
              <a:t>Let </a:t>
            </a:r>
            <a:r>
              <a:rPr lang="en-US" sz="1900" i="1" dirty="0" err="1"/>
              <a:t>f</a:t>
            </a:r>
            <a:r>
              <a:rPr lang="en-US" sz="1900" i="1" baseline="-25000" dirty="0" err="1"/>
              <a:t>min</a:t>
            </a:r>
            <a:r>
              <a:rPr lang="en-US" sz="1900" dirty="0"/>
              <a:t> and </a:t>
            </a:r>
            <a:r>
              <a:rPr lang="en-US" sz="1900" i="1" dirty="0"/>
              <a:t>f</a:t>
            </a:r>
            <a:r>
              <a:rPr lang="en-US" sz="1900" i="1" baseline="-25000" dirty="0"/>
              <a:t>max</a:t>
            </a:r>
            <a:r>
              <a:rPr lang="en-US" sz="1900" dirty="0"/>
              <a:t> be minimum and maximum value of </a:t>
            </a:r>
            <a:r>
              <a:rPr lang="en-US" sz="1900" i="1" dirty="0"/>
              <a:t>f</a:t>
            </a:r>
            <a:r>
              <a:rPr lang="en-US" sz="1900" dirty="0"/>
              <a:t> in interval [</a:t>
            </a:r>
            <a:r>
              <a:rPr lang="en-US" sz="1900" i="1" dirty="0" err="1"/>
              <a:t>a,b</a:t>
            </a:r>
            <a:r>
              <a:rPr lang="en-US" sz="1900" dirty="0"/>
              <a:t>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sz="3450" dirty="0"/>
          </a:p>
          <a:p>
            <a:endParaRPr lang="en-US" sz="3750" i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65FB94-F3DA-B4A1-F060-8D2B1A20D92A}"/>
              </a:ext>
            </a:extLst>
          </p:cNvPr>
          <p:cNvCxnSpPr>
            <a:cxnSpLocks/>
          </p:cNvCxnSpPr>
          <p:nvPr/>
        </p:nvCxnSpPr>
        <p:spPr>
          <a:xfrm flipH="1" flipV="1">
            <a:off x="8647107" y="3429000"/>
            <a:ext cx="12284" cy="21303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9DD5B0-6960-CC60-AACF-F7B633F38634}"/>
              </a:ext>
            </a:extLst>
          </p:cNvPr>
          <p:cNvCxnSpPr>
            <a:cxnSpLocks/>
          </p:cNvCxnSpPr>
          <p:nvPr/>
        </p:nvCxnSpPr>
        <p:spPr>
          <a:xfrm>
            <a:off x="8440316" y="5325329"/>
            <a:ext cx="24410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E50A00-2492-D41D-9EE8-41C3A2C350E1}"/>
              </a:ext>
            </a:extLst>
          </p:cNvPr>
          <p:cNvSpPr txBox="1"/>
          <p:nvPr/>
        </p:nvSpPr>
        <p:spPr>
          <a:xfrm>
            <a:off x="8945635" y="534809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/>
              <a:t>f</a:t>
            </a:r>
            <a:r>
              <a:rPr lang="en-US" i="1" baseline="-25000" err="1"/>
              <a:t>min</a:t>
            </a:r>
            <a:endParaRPr lang="en-US" i="1" baseline="-25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944E1C-0F51-0AF2-C3EF-6A27BCEB0658}"/>
              </a:ext>
            </a:extLst>
          </p:cNvPr>
          <p:cNvSpPr txBox="1"/>
          <p:nvPr/>
        </p:nvSpPr>
        <p:spPr>
          <a:xfrm>
            <a:off x="10298512" y="537468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</a:t>
            </a:r>
            <a:r>
              <a:rPr lang="en-US" i="1" baseline="-25000"/>
              <a:t>max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3E736C-59BF-8167-EECD-61D16752AA29}"/>
              </a:ext>
            </a:extLst>
          </p:cNvPr>
          <p:cNvCxnSpPr/>
          <p:nvPr/>
        </p:nvCxnSpPr>
        <p:spPr>
          <a:xfrm>
            <a:off x="6815593" y="1245332"/>
            <a:ext cx="0" cy="1607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822E78-18D8-703C-E7D4-2B661637F379}"/>
              </a:ext>
            </a:extLst>
          </p:cNvPr>
          <p:cNvCxnSpPr/>
          <p:nvPr/>
        </p:nvCxnSpPr>
        <p:spPr>
          <a:xfrm>
            <a:off x="6589279" y="2606430"/>
            <a:ext cx="28460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AE0001-CD79-E9CB-89B4-503DE1703E18}"/>
              </a:ext>
            </a:extLst>
          </p:cNvPr>
          <p:cNvSpPr/>
          <p:nvPr/>
        </p:nvSpPr>
        <p:spPr>
          <a:xfrm>
            <a:off x="6445261" y="1399422"/>
            <a:ext cx="2900934" cy="556142"/>
          </a:xfrm>
          <a:custGeom>
            <a:avLst/>
            <a:gdLst>
              <a:gd name="connsiteX0" fmla="*/ 0 w 3867912"/>
              <a:gd name="connsiteY0" fmla="*/ 713232 h 741523"/>
              <a:gd name="connsiteX1" fmla="*/ 768096 w 3867912"/>
              <a:gd name="connsiteY1" fmla="*/ 82296 h 741523"/>
              <a:gd name="connsiteX2" fmla="*/ 1837944 w 3867912"/>
              <a:gd name="connsiteY2" fmla="*/ 402336 h 741523"/>
              <a:gd name="connsiteX3" fmla="*/ 2962656 w 3867912"/>
              <a:gd name="connsiteY3" fmla="*/ 731520 h 741523"/>
              <a:gd name="connsiteX4" fmla="*/ 3867912 w 3867912"/>
              <a:gd name="connsiteY4" fmla="*/ 0 h 741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912" h="741523">
                <a:moveTo>
                  <a:pt x="0" y="713232"/>
                </a:moveTo>
                <a:cubicBezTo>
                  <a:pt x="230886" y="423672"/>
                  <a:pt x="461772" y="134112"/>
                  <a:pt x="768096" y="82296"/>
                </a:cubicBezTo>
                <a:cubicBezTo>
                  <a:pt x="1074420" y="30480"/>
                  <a:pt x="1837944" y="402336"/>
                  <a:pt x="1837944" y="402336"/>
                </a:cubicBezTo>
                <a:cubicBezTo>
                  <a:pt x="2203704" y="510540"/>
                  <a:pt x="2624328" y="798576"/>
                  <a:pt x="2962656" y="731520"/>
                </a:cubicBezTo>
                <a:cubicBezTo>
                  <a:pt x="3300984" y="664464"/>
                  <a:pt x="3584448" y="332232"/>
                  <a:pt x="3867912" y="0"/>
                </a:cubicBezTo>
              </a:path>
            </a:pathLst>
          </a:custGeom>
          <a:noFill/>
          <a:ln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202FA5-1E76-0EDE-DB48-B769A35A3CB4}"/>
              </a:ext>
            </a:extLst>
          </p:cNvPr>
          <p:cNvCxnSpPr/>
          <p:nvPr/>
        </p:nvCxnSpPr>
        <p:spPr>
          <a:xfrm flipV="1">
            <a:off x="7352803" y="1513722"/>
            <a:ext cx="0" cy="109270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F3BD6A-7A9D-738B-7935-4D2132A7DA84}"/>
              </a:ext>
            </a:extLst>
          </p:cNvPr>
          <p:cNvCxnSpPr>
            <a:cxnSpLocks/>
          </p:cNvCxnSpPr>
          <p:nvPr/>
        </p:nvCxnSpPr>
        <p:spPr>
          <a:xfrm flipH="1" flipV="1">
            <a:off x="8929358" y="1821376"/>
            <a:ext cx="2509" cy="785816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15EEFE-69E5-B637-32F8-F91BA4D10174}"/>
              </a:ext>
            </a:extLst>
          </p:cNvPr>
          <p:cNvSpPr txBox="1"/>
          <p:nvPr/>
        </p:nvSpPr>
        <p:spPr>
          <a:xfrm>
            <a:off x="7237266" y="258223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BFFDE-B954-EE59-44C9-EAE53F545BAF}"/>
              </a:ext>
            </a:extLst>
          </p:cNvPr>
          <p:cNvSpPr txBox="1"/>
          <p:nvPr/>
        </p:nvSpPr>
        <p:spPr>
          <a:xfrm>
            <a:off x="8879536" y="258650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D66CE-9F4A-E639-0017-772874977AF7}"/>
              </a:ext>
            </a:extLst>
          </p:cNvPr>
          <p:cNvSpPr txBox="1"/>
          <p:nvPr/>
        </p:nvSpPr>
        <p:spPr>
          <a:xfrm>
            <a:off x="8083664" y="2569659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1</a:t>
            </a:r>
            <a:endParaRPr lang="en-US" sz="1350" i="1">
              <a:latin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98E0C-DDE9-D6C9-6AA4-6E8C0D740AA2}"/>
              </a:ext>
            </a:extLst>
          </p:cNvPr>
          <p:cNvSpPr txBox="1"/>
          <p:nvPr/>
        </p:nvSpPr>
        <p:spPr>
          <a:xfrm>
            <a:off x="7474781" y="2569659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2</a:t>
            </a:r>
            <a:endParaRPr lang="en-US" sz="1350" i="1">
              <a:latin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BAFDD-2631-85C3-8C3A-8AAEDB9BC7C6}"/>
              </a:ext>
            </a:extLst>
          </p:cNvPr>
          <p:cNvSpPr txBox="1"/>
          <p:nvPr/>
        </p:nvSpPr>
        <p:spPr>
          <a:xfrm>
            <a:off x="8647107" y="2553237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3</a:t>
            </a:r>
            <a:endParaRPr lang="en-US" sz="1350" i="1">
              <a:latin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34EF9-4BED-2561-E2D3-9F3431E1C702}"/>
              </a:ext>
            </a:extLst>
          </p:cNvPr>
          <p:cNvSpPr txBox="1"/>
          <p:nvPr/>
        </p:nvSpPr>
        <p:spPr>
          <a:xfrm>
            <a:off x="9406187" y="2431159"/>
            <a:ext cx="256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3E0C65-BA24-AFDA-5457-947EB1A6678B}"/>
              </a:ext>
            </a:extLst>
          </p:cNvPr>
          <p:cNvSpPr txBox="1"/>
          <p:nvPr/>
        </p:nvSpPr>
        <p:spPr>
          <a:xfrm>
            <a:off x="6500792" y="1073296"/>
            <a:ext cx="410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f(x)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B7C47C-84F9-406E-4054-1184D6D8872D}"/>
              </a:ext>
            </a:extLst>
          </p:cNvPr>
          <p:cNvSpPr/>
          <p:nvPr/>
        </p:nvSpPr>
        <p:spPr>
          <a:xfrm>
            <a:off x="7590931" y="1573726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65E472-AEAC-70B4-D1FC-B566E05A2E27}"/>
              </a:ext>
            </a:extLst>
          </p:cNvPr>
          <p:cNvSpPr/>
          <p:nvPr/>
        </p:nvSpPr>
        <p:spPr>
          <a:xfrm>
            <a:off x="8189534" y="1819297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97478DE-5E1A-129F-A01D-E5A2A79D6DC4}"/>
              </a:ext>
            </a:extLst>
          </p:cNvPr>
          <p:cNvSpPr/>
          <p:nvPr/>
        </p:nvSpPr>
        <p:spPr>
          <a:xfrm>
            <a:off x="8750346" y="1862757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316B9A-167C-1427-55A3-EAE6511A1BA8}"/>
              </a:ext>
            </a:extLst>
          </p:cNvPr>
          <p:cNvSpPr/>
          <p:nvPr/>
        </p:nvSpPr>
        <p:spPr>
          <a:xfrm>
            <a:off x="7846407" y="1689564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5C4866-386E-7C0F-FFD4-5B6503ED18CE}"/>
              </a:ext>
            </a:extLst>
          </p:cNvPr>
          <p:cNvSpPr txBox="1"/>
          <p:nvPr/>
        </p:nvSpPr>
        <p:spPr>
          <a:xfrm>
            <a:off x="7734595" y="2569659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Calibri Light" panose="020F0302020204030204" pitchFamily="34" charset="0"/>
              </a:rPr>
              <a:t>X</a:t>
            </a:r>
            <a:r>
              <a:rPr lang="en-US" sz="1350" i="1" baseline="-25000">
                <a:latin typeface="Calibri Light" panose="020F0302020204030204" pitchFamily="34" charset="0"/>
              </a:rPr>
              <a:t>4</a:t>
            </a:r>
            <a:endParaRPr lang="en-US" sz="1350" i="1">
              <a:latin typeface="Calibri Light" panose="020F030202020403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EC1083-4AFB-9289-21D8-7A2CB9DF4EF1}"/>
              </a:ext>
            </a:extLst>
          </p:cNvPr>
          <p:cNvCxnSpPr>
            <a:cxnSpLocks/>
          </p:cNvCxnSpPr>
          <p:nvPr/>
        </p:nvCxnSpPr>
        <p:spPr>
          <a:xfrm flipH="1" flipV="1">
            <a:off x="6806449" y="1509903"/>
            <a:ext cx="3379301" cy="4477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82FD03-AA5B-FD11-45B5-1EE5B4DF260B}"/>
              </a:ext>
            </a:extLst>
          </p:cNvPr>
          <p:cNvCxnSpPr>
            <a:cxnSpLocks/>
          </p:cNvCxnSpPr>
          <p:nvPr/>
        </p:nvCxnSpPr>
        <p:spPr>
          <a:xfrm flipH="1" flipV="1">
            <a:off x="6806449" y="1929995"/>
            <a:ext cx="3379301" cy="4461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CD8AB97-67A0-CCD7-8A61-6C02274443E0}"/>
              </a:ext>
            </a:extLst>
          </p:cNvPr>
          <p:cNvSpPr txBox="1"/>
          <p:nvPr/>
        </p:nvSpPr>
        <p:spPr>
          <a:xfrm>
            <a:off x="10206370" y="178994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/>
              <a:t>f</a:t>
            </a:r>
            <a:r>
              <a:rPr lang="en-US" i="1" baseline="-25000" err="1"/>
              <a:t>min</a:t>
            </a:r>
            <a:endParaRPr lang="en-US" i="1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DABF53-C0D5-4CD9-9B2D-AB141FFB8B61}"/>
              </a:ext>
            </a:extLst>
          </p:cNvPr>
          <p:cNvSpPr txBox="1"/>
          <p:nvPr/>
        </p:nvSpPr>
        <p:spPr>
          <a:xfrm>
            <a:off x="10217754" y="134651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</a:t>
            </a:r>
            <a:r>
              <a:rPr lang="en-US" i="1" baseline="-25000"/>
              <a:t>max</a:t>
            </a:r>
          </a:p>
        </p:txBody>
      </p:sp>
      <p:pic>
        <p:nvPicPr>
          <p:cNvPr id="18" name="Picture 17" descr="\documentclass{article}&#10;\usepackage{amsmath}&#10;\pagestyle{empty}&#10;\begin{document}&#10;&#10;\[\overline{f(X_i)} \in [f_{min},f_{max}]\] &#10;&#10;\end{document}" title="IguanaTex Bitmap Display">
            <a:extLst>
              <a:ext uri="{FF2B5EF4-FFF2-40B4-BE49-F238E27FC236}">
                <a16:creationId xmlns:a16="http://schemas.microsoft.com/office/drawing/2014/main" id="{534F32D0-6412-4B0C-EF9D-0851180F0E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64" y="5038388"/>
            <a:ext cx="2173004" cy="254047"/>
          </a:xfrm>
          <a:prstGeom prst="rect">
            <a:avLst/>
          </a:prstGeom>
        </p:spPr>
      </p:pic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69E6FE6-4701-C0DB-B50F-EB0E4A633562}"/>
              </a:ext>
            </a:extLst>
          </p:cNvPr>
          <p:cNvSpPr/>
          <p:nvPr/>
        </p:nvSpPr>
        <p:spPr>
          <a:xfrm>
            <a:off x="9052560" y="4535319"/>
            <a:ext cx="1389888" cy="786489"/>
          </a:xfrm>
          <a:custGeom>
            <a:avLst/>
            <a:gdLst>
              <a:gd name="connsiteX0" fmla="*/ 0 w 1389888"/>
              <a:gd name="connsiteY0" fmla="*/ 786489 h 786489"/>
              <a:gd name="connsiteX1" fmla="*/ 310896 w 1389888"/>
              <a:gd name="connsiteY1" fmla="*/ 530457 h 786489"/>
              <a:gd name="connsiteX2" fmla="*/ 557784 w 1389888"/>
              <a:gd name="connsiteY2" fmla="*/ 105 h 786489"/>
              <a:gd name="connsiteX3" fmla="*/ 932688 w 1389888"/>
              <a:gd name="connsiteY3" fmla="*/ 576177 h 786489"/>
              <a:gd name="connsiteX4" fmla="*/ 1389888 w 1389888"/>
              <a:gd name="connsiteY4" fmla="*/ 749913 h 78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9888" h="786489">
                <a:moveTo>
                  <a:pt x="0" y="786489"/>
                </a:moveTo>
                <a:cubicBezTo>
                  <a:pt x="108966" y="724005"/>
                  <a:pt x="217932" y="661521"/>
                  <a:pt x="310896" y="530457"/>
                </a:cubicBezTo>
                <a:cubicBezTo>
                  <a:pt x="403860" y="399393"/>
                  <a:pt x="454152" y="-7515"/>
                  <a:pt x="557784" y="105"/>
                </a:cubicBezTo>
                <a:cubicBezTo>
                  <a:pt x="661416" y="7725"/>
                  <a:pt x="794004" y="451209"/>
                  <a:pt x="932688" y="576177"/>
                </a:cubicBezTo>
                <a:cubicBezTo>
                  <a:pt x="1071372" y="701145"/>
                  <a:pt x="1230630" y="725529"/>
                  <a:pt x="1389888" y="749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36ABEB-D158-216A-4B9A-C1EA13059C5E}"/>
              </a:ext>
            </a:extLst>
          </p:cNvPr>
          <p:cNvSpPr txBox="1"/>
          <p:nvPr/>
        </p:nvSpPr>
        <p:spPr>
          <a:xfrm>
            <a:off x="10430704" y="4796904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N=1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4D43678-7345-8F83-8C8C-C71D5D73B2D8}"/>
              </a:ext>
            </a:extLst>
          </p:cNvPr>
          <p:cNvSpPr txBox="1"/>
          <p:nvPr/>
        </p:nvSpPr>
        <p:spPr>
          <a:xfrm>
            <a:off x="9747504" y="455403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N=20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CC47C4-4683-CF8F-667C-6B9E1B0B12FA}"/>
              </a:ext>
            </a:extLst>
          </p:cNvPr>
          <p:cNvSpPr txBox="1"/>
          <p:nvPr/>
        </p:nvSpPr>
        <p:spPr>
          <a:xfrm>
            <a:off x="9658231" y="368648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N=100</a:t>
            </a:r>
          </a:p>
        </p:txBody>
      </p:sp>
      <p:pic>
        <p:nvPicPr>
          <p:cNvPr id="71" name="Picture 70" descr="\documentclass{article}&#10;\usepackage{amsmath}&#10;\pagestyle{empty}&#10;\begin{document}&#10;&#10;$\overline{f(X_i)}$&#10;&#10;\end{document}" title="IguanaTex Bitmap Display">
            <a:extLst>
              <a:ext uri="{FF2B5EF4-FFF2-40B4-BE49-F238E27FC236}">
                <a16:creationId xmlns:a16="http://schemas.microsoft.com/office/drawing/2014/main" id="{8E07222F-5AD2-10FC-AF1E-FEC7C3DAA2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23" y="5910619"/>
            <a:ext cx="555427" cy="255338"/>
          </a:xfrm>
          <a:prstGeom prst="rect">
            <a:avLst/>
          </a:prstGeom>
        </p:spPr>
      </p:pic>
      <p:pic>
        <p:nvPicPr>
          <p:cNvPr id="75" name="Picture 74" descr="\documentclass{article}&#10;\usepackage{amsmath}&#10;\pagestyle{empty}&#10;\begin{document}&#10;&#10;$pdf(\overline{f(X_i)})$&#10;&#10;\end{document}" title="IguanaTex Bitmap Display">
            <a:extLst>
              <a:ext uri="{FF2B5EF4-FFF2-40B4-BE49-F238E27FC236}">
                <a16:creationId xmlns:a16="http://schemas.microsoft.com/office/drawing/2014/main" id="{7C539AB3-34EB-248F-04E5-773DA8BDD88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86" y="4220010"/>
            <a:ext cx="1058277" cy="262875"/>
          </a:xfrm>
          <a:prstGeom prst="rect">
            <a:avLst/>
          </a:prstGeom>
        </p:spPr>
      </p:pic>
      <p:pic>
        <p:nvPicPr>
          <p:cNvPr id="87" name="Picture 86" descr="\documentclass{article}&#10;\usepackage{amsmath}&#10;\pagestyle{empty}&#10;\begin{document}&#10;&#10;\[\text{Denote\ }\frac{1}{N}\sum_{i{=}0}^{N-1}f(X_i) \text{\ by\ } \overline{f(X_i)}\]&#10;&#10;\end{document}" title="IguanaTex Bitmap Display">
            <a:extLst>
              <a:ext uri="{FF2B5EF4-FFF2-40B4-BE49-F238E27FC236}">
                <a16:creationId xmlns:a16="http://schemas.microsoft.com/office/drawing/2014/main" id="{35846F25-65F4-D5BE-AB11-ECB283B58D1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63" y="4470009"/>
            <a:ext cx="3057383" cy="5896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F7D05DC-280B-675E-297A-BD867FC85C03}"/>
              </a:ext>
            </a:extLst>
          </p:cNvPr>
          <p:cNvCxnSpPr>
            <a:cxnSpLocks/>
          </p:cNvCxnSpPr>
          <p:nvPr/>
        </p:nvCxnSpPr>
        <p:spPr>
          <a:xfrm flipV="1">
            <a:off x="9037361" y="4923365"/>
            <a:ext cx="0" cy="3984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5D30C3C-F950-0C98-B2C5-18DECCBBC3A9}"/>
              </a:ext>
            </a:extLst>
          </p:cNvPr>
          <p:cNvCxnSpPr>
            <a:cxnSpLocks/>
          </p:cNvCxnSpPr>
          <p:nvPr/>
        </p:nvCxnSpPr>
        <p:spPr>
          <a:xfrm>
            <a:off x="9026462" y="4915200"/>
            <a:ext cx="1414752" cy="81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C78EF8-A52D-AF68-3F12-7530CF883D3A}"/>
              </a:ext>
            </a:extLst>
          </p:cNvPr>
          <p:cNvCxnSpPr>
            <a:cxnSpLocks/>
          </p:cNvCxnSpPr>
          <p:nvPr/>
        </p:nvCxnSpPr>
        <p:spPr>
          <a:xfrm>
            <a:off x="10430704" y="4915200"/>
            <a:ext cx="0" cy="4328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7644DAD-EBDF-6095-E3B4-E6BB8CAAC0F1}"/>
              </a:ext>
            </a:extLst>
          </p:cNvPr>
          <p:cNvSpPr/>
          <p:nvPr/>
        </p:nvSpPr>
        <p:spPr>
          <a:xfrm>
            <a:off x="9070109" y="3569765"/>
            <a:ext cx="1311564" cy="1761687"/>
          </a:xfrm>
          <a:custGeom>
            <a:avLst/>
            <a:gdLst>
              <a:gd name="connsiteX0" fmla="*/ 0 w 1311564"/>
              <a:gd name="connsiteY0" fmla="*/ 1759617 h 1761687"/>
              <a:gd name="connsiteX1" fmla="*/ 378691 w 1311564"/>
              <a:gd name="connsiteY1" fmla="*/ 1500999 h 1761687"/>
              <a:gd name="connsiteX2" fmla="*/ 452582 w 1311564"/>
              <a:gd name="connsiteY2" fmla="*/ 198672 h 1761687"/>
              <a:gd name="connsiteX3" fmla="*/ 591127 w 1311564"/>
              <a:gd name="connsiteY3" fmla="*/ 143254 h 1761687"/>
              <a:gd name="connsiteX4" fmla="*/ 748146 w 1311564"/>
              <a:gd name="connsiteY4" fmla="*/ 1537944 h 1761687"/>
              <a:gd name="connsiteX5" fmla="*/ 1311564 w 1311564"/>
              <a:gd name="connsiteY5" fmla="*/ 1741144 h 17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564" h="1761687">
                <a:moveTo>
                  <a:pt x="0" y="1759617"/>
                </a:moveTo>
                <a:cubicBezTo>
                  <a:pt x="151630" y="1760386"/>
                  <a:pt x="303261" y="1761156"/>
                  <a:pt x="378691" y="1500999"/>
                </a:cubicBezTo>
                <a:cubicBezTo>
                  <a:pt x="454121" y="1240842"/>
                  <a:pt x="417176" y="424963"/>
                  <a:pt x="452582" y="198672"/>
                </a:cubicBezTo>
                <a:cubicBezTo>
                  <a:pt x="487988" y="-27619"/>
                  <a:pt x="541866" y="-79958"/>
                  <a:pt x="591127" y="143254"/>
                </a:cubicBezTo>
                <a:cubicBezTo>
                  <a:pt x="640388" y="366466"/>
                  <a:pt x="628073" y="1271629"/>
                  <a:pt x="748146" y="1537944"/>
                </a:cubicBezTo>
                <a:cubicBezTo>
                  <a:pt x="868219" y="1804259"/>
                  <a:pt x="1089891" y="1772701"/>
                  <a:pt x="1311564" y="174114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E85173-C1CD-8B34-1FA3-2C2DB69FE01A}"/>
              </a:ext>
            </a:extLst>
          </p:cNvPr>
          <p:cNvSpPr txBox="1"/>
          <p:nvPr/>
        </p:nvSpPr>
        <p:spPr>
          <a:xfrm>
            <a:off x="398676" y="5808854"/>
            <a:ext cx="8041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https://www.scratchapixel.com/images/monte-carlo-methods/beanmachine.m4v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9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/>
      <p:bldP spid="69" grpId="0"/>
      <p:bldP spid="1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7F2CF16-5C68-55C2-21C2-F67B9985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E7835049-2C17-B988-E505-104845C5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40"/>
            <a:ext cx="10585982" cy="753531"/>
          </a:xfrm>
        </p:spPr>
        <p:txBody>
          <a:bodyPr>
            <a:normAutofit/>
          </a:bodyPr>
          <a:lstStyle/>
          <a:p>
            <a:r>
              <a:rPr lang="en-US"/>
              <a:t>Correctness of Monte Carlo integration (II)</a:t>
            </a:r>
          </a:p>
        </p:txBody>
      </p:sp>
      <p:pic>
        <p:nvPicPr>
          <p:cNvPr id="10" name="Picture 9" descr="\documentclass{article}&#10;\usepackage{amsmath}&#10;\usepackage{mathtools}&#10;\pagestyle{empty}&#10;\begin{document}&#10;&#10;\[\boxed{{A}_{MC}(f;N) = (b-a)*\underbrace{\frac{1}{N}\sum_{i{=}0}^{N{-}1} f(X_i)}_{average~of~f(X_i)~values} \ \text{where}\ X_i\sim U(a,b)}\] &#10;\end{document}&#10;&#10;" title="IguanaTex Bitmap Display">
            <a:extLst>
              <a:ext uri="{FF2B5EF4-FFF2-40B4-BE49-F238E27FC236}">
                <a16:creationId xmlns:a16="http://schemas.microsoft.com/office/drawing/2014/main" id="{CE41194C-F79B-357B-51DF-84408B117E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11" y="1129347"/>
            <a:ext cx="4492864" cy="101858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\begin{align*}&#10;&amp;\text{Unbiased estimator:}\\&#10;&amp;\boxed{E_{X_i\sim U(a,b)}\left[ A_{MC}(f{;}N)\right] = \frac{b{-}a}{N}\sum_{i{=}0}^{N{-}1}\int_a^b \frac{1}{b-a}f(X_i) dX_i = \int_a^b f(x) dx} \\&#10;&amp;\boxed{\sigma^2_U(A_{MC}(f{;}N)) = \frac{(b{-}a)^2}{N}\sigma^2_U(f) = O(\frac{\sigma^2_U(f)}{N})}\\&#10;&amp;\boxed{\lim_{N{\rightarrow}\infty} A_{MC}(f{;}N) = \int_a^b f(x) dx} \text{\ \ (Law of large numbers)}\\&#10;\end{align*}&#10;&#10;\end{document}" title="IguanaTex Bitmap Display">
            <a:extLst>
              <a:ext uri="{FF2B5EF4-FFF2-40B4-BE49-F238E27FC236}">
                <a16:creationId xmlns:a16="http://schemas.microsoft.com/office/drawing/2014/main" id="{078F306A-F679-C1C7-A451-77EB814FD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9" y="2789153"/>
            <a:ext cx="6258096" cy="2620331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11DE96C-8207-78E2-F099-9D6D62193DEC}"/>
              </a:ext>
            </a:extLst>
          </p:cNvPr>
          <p:cNvCxnSpPr>
            <a:cxnSpLocks/>
          </p:cNvCxnSpPr>
          <p:nvPr/>
        </p:nvCxnSpPr>
        <p:spPr>
          <a:xfrm flipH="1" flipV="1">
            <a:off x="9602766" y="2854405"/>
            <a:ext cx="12284" cy="2130349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E8DE00B-F6A0-EE82-5D24-30523D1BE238}"/>
              </a:ext>
            </a:extLst>
          </p:cNvPr>
          <p:cNvCxnSpPr>
            <a:cxnSpLocks/>
          </p:cNvCxnSpPr>
          <p:nvPr/>
        </p:nvCxnSpPr>
        <p:spPr>
          <a:xfrm>
            <a:off x="9395975" y="4750734"/>
            <a:ext cx="2441044" cy="0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AE8B361-A056-88C4-2755-8EA17BDEBE4A}"/>
              </a:ext>
            </a:extLst>
          </p:cNvPr>
          <p:cNvSpPr txBox="1"/>
          <p:nvPr/>
        </p:nvSpPr>
        <p:spPr>
          <a:xfrm>
            <a:off x="9901294" y="47735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/>
              <a:t>f</a:t>
            </a:r>
            <a:r>
              <a:rPr lang="en-US" i="1" baseline="-25000" err="1"/>
              <a:t>min</a:t>
            </a:r>
            <a:endParaRPr lang="en-US" i="1" baseline="-250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7628F6B-BD84-BC87-2DEE-DEC9EEF21D37}"/>
              </a:ext>
            </a:extLst>
          </p:cNvPr>
          <p:cNvSpPr txBox="1"/>
          <p:nvPr/>
        </p:nvSpPr>
        <p:spPr>
          <a:xfrm>
            <a:off x="11254171" y="480008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</a:t>
            </a:r>
            <a:r>
              <a:rPr lang="en-US" i="1" baseline="-25000"/>
              <a:t>max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4AECB799-79F7-61F9-8078-C7B66B00AE47}"/>
              </a:ext>
            </a:extLst>
          </p:cNvPr>
          <p:cNvSpPr/>
          <p:nvPr/>
        </p:nvSpPr>
        <p:spPr>
          <a:xfrm>
            <a:off x="10008219" y="3960724"/>
            <a:ext cx="1389888" cy="786489"/>
          </a:xfrm>
          <a:custGeom>
            <a:avLst/>
            <a:gdLst>
              <a:gd name="connsiteX0" fmla="*/ 0 w 1389888"/>
              <a:gd name="connsiteY0" fmla="*/ 786489 h 786489"/>
              <a:gd name="connsiteX1" fmla="*/ 310896 w 1389888"/>
              <a:gd name="connsiteY1" fmla="*/ 530457 h 786489"/>
              <a:gd name="connsiteX2" fmla="*/ 557784 w 1389888"/>
              <a:gd name="connsiteY2" fmla="*/ 105 h 786489"/>
              <a:gd name="connsiteX3" fmla="*/ 932688 w 1389888"/>
              <a:gd name="connsiteY3" fmla="*/ 576177 h 786489"/>
              <a:gd name="connsiteX4" fmla="*/ 1389888 w 1389888"/>
              <a:gd name="connsiteY4" fmla="*/ 749913 h 78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9888" h="786489">
                <a:moveTo>
                  <a:pt x="0" y="786489"/>
                </a:moveTo>
                <a:cubicBezTo>
                  <a:pt x="108966" y="724005"/>
                  <a:pt x="217932" y="661521"/>
                  <a:pt x="310896" y="530457"/>
                </a:cubicBezTo>
                <a:cubicBezTo>
                  <a:pt x="403860" y="399393"/>
                  <a:pt x="454152" y="-7515"/>
                  <a:pt x="557784" y="105"/>
                </a:cubicBezTo>
                <a:cubicBezTo>
                  <a:pt x="661416" y="7725"/>
                  <a:pt x="794004" y="451209"/>
                  <a:pt x="932688" y="576177"/>
                </a:cubicBezTo>
                <a:cubicBezTo>
                  <a:pt x="1071372" y="701145"/>
                  <a:pt x="1230630" y="725529"/>
                  <a:pt x="1389888" y="749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98CDC06-0DED-B607-F30D-BAD224EA71B1}"/>
              </a:ext>
            </a:extLst>
          </p:cNvPr>
          <p:cNvSpPr txBox="1"/>
          <p:nvPr/>
        </p:nvSpPr>
        <p:spPr>
          <a:xfrm>
            <a:off x="11386363" y="4222309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N=1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71184-B4B7-8CF6-EA89-5E28A5F57B13}"/>
              </a:ext>
            </a:extLst>
          </p:cNvPr>
          <p:cNvSpPr txBox="1"/>
          <p:nvPr/>
        </p:nvSpPr>
        <p:spPr>
          <a:xfrm>
            <a:off x="10703163" y="397943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N=20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67F9D6-1633-9FE2-2F8C-565336ECA146}"/>
              </a:ext>
            </a:extLst>
          </p:cNvPr>
          <p:cNvSpPr txBox="1"/>
          <p:nvPr/>
        </p:nvSpPr>
        <p:spPr>
          <a:xfrm>
            <a:off x="10613890" y="31118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N=100</a:t>
            </a:r>
          </a:p>
        </p:txBody>
      </p:sp>
      <p:pic>
        <p:nvPicPr>
          <p:cNvPr id="107" name="Picture 106" descr="\documentclass{article}&#10;\usepackage{amsmath}&#10;\pagestyle{empty}&#10;\begin{document}&#10;&#10;$\overline{f(X_i)}$&#10;&#10;\end{document}" title="IguanaTex Bitmap Display">
            <a:extLst>
              <a:ext uri="{FF2B5EF4-FFF2-40B4-BE49-F238E27FC236}">
                <a16:creationId xmlns:a16="http://schemas.microsoft.com/office/drawing/2014/main" id="{50088860-8E6D-3936-225D-572E32236FC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982" y="5179008"/>
            <a:ext cx="555427" cy="255338"/>
          </a:xfrm>
          <a:prstGeom prst="rect">
            <a:avLst/>
          </a:prstGeom>
        </p:spPr>
      </p:pic>
      <p:pic>
        <p:nvPicPr>
          <p:cNvPr id="108" name="Picture 107" descr="\documentclass{article}&#10;\usepackage{amsmath}&#10;\pagestyle{empty}&#10;\begin{document}&#10;&#10;$pdf(\overline{f(X_i)})$&#10;&#10;\end{document}" title="IguanaTex Bitmap Display">
            <a:extLst>
              <a:ext uri="{FF2B5EF4-FFF2-40B4-BE49-F238E27FC236}">
                <a16:creationId xmlns:a16="http://schemas.microsoft.com/office/drawing/2014/main" id="{CBB60632-292E-4E71-B044-0B2AA1B98E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645" y="3645415"/>
            <a:ext cx="1058277" cy="262875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366E26B-D1A6-9C43-0220-84E2852172C4}"/>
              </a:ext>
            </a:extLst>
          </p:cNvPr>
          <p:cNvCxnSpPr>
            <a:cxnSpLocks/>
          </p:cNvCxnSpPr>
          <p:nvPr/>
        </p:nvCxnSpPr>
        <p:spPr>
          <a:xfrm flipV="1">
            <a:off x="9993020" y="4348770"/>
            <a:ext cx="0" cy="3984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0A7FBE3-4495-DF85-DE2D-EA7535D15455}"/>
              </a:ext>
            </a:extLst>
          </p:cNvPr>
          <p:cNvCxnSpPr>
            <a:cxnSpLocks/>
          </p:cNvCxnSpPr>
          <p:nvPr/>
        </p:nvCxnSpPr>
        <p:spPr>
          <a:xfrm>
            <a:off x="9982121" y="4340605"/>
            <a:ext cx="1414752" cy="81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8C63576-068F-C08D-0855-3974D2A11363}"/>
              </a:ext>
            </a:extLst>
          </p:cNvPr>
          <p:cNvCxnSpPr>
            <a:cxnSpLocks/>
          </p:cNvCxnSpPr>
          <p:nvPr/>
        </p:nvCxnSpPr>
        <p:spPr>
          <a:xfrm>
            <a:off x="11386363" y="4340605"/>
            <a:ext cx="0" cy="4328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89EDC8C-1360-4A5A-22DE-BA650F8C774D}"/>
              </a:ext>
            </a:extLst>
          </p:cNvPr>
          <p:cNvSpPr/>
          <p:nvPr/>
        </p:nvSpPr>
        <p:spPr>
          <a:xfrm>
            <a:off x="10025768" y="2995170"/>
            <a:ext cx="1311564" cy="1761687"/>
          </a:xfrm>
          <a:custGeom>
            <a:avLst/>
            <a:gdLst>
              <a:gd name="connsiteX0" fmla="*/ 0 w 1311564"/>
              <a:gd name="connsiteY0" fmla="*/ 1759617 h 1761687"/>
              <a:gd name="connsiteX1" fmla="*/ 378691 w 1311564"/>
              <a:gd name="connsiteY1" fmla="*/ 1500999 h 1761687"/>
              <a:gd name="connsiteX2" fmla="*/ 452582 w 1311564"/>
              <a:gd name="connsiteY2" fmla="*/ 198672 h 1761687"/>
              <a:gd name="connsiteX3" fmla="*/ 591127 w 1311564"/>
              <a:gd name="connsiteY3" fmla="*/ 143254 h 1761687"/>
              <a:gd name="connsiteX4" fmla="*/ 748146 w 1311564"/>
              <a:gd name="connsiteY4" fmla="*/ 1537944 h 1761687"/>
              <a:gd name="connsiteX5" fmla="*/ 1311564 w 1311564"/>
              <a:gd name="connsiteY5" fmla="*/ 1741144 h 17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564" h="1761687">
                <a:moveTo>
                  <a:pt x="0" y="1759617"/>
                </a:moveTo>
                <a:cubicBezTo>
                  <a:pt x="151630" y="1760386"/>
                  <a:pt x="303261" y="1761156"/>
                  <a:pt x="378691" y="1500999"/>
                </a:cubicBezTo>
                <a:cubicBezTo>
                  <a:pt x="454121" y="1240842"/>
                  <a:pt x="417176" y="424963"/>
                  <a:pt x="452582" y="198672"/>
                </a:cubicBezTo>
                <a:cubicBezTo>
                  <a:pt x="487988" y="-27619"/>
                  <a:pt x="541866" y="-79958"/>
                  <a:pt x="591127" y="143254"/>
                </a:cubicBezTo>
                <a:cubicBezTo>
                  <a:pt x="640388" y="366466"/>
                  <a:pt x="628073" y="1271629"/>
                  <a:pt x="748146" y="1537944"/>
                </a:cubicBezTo>
                <a:cubicBezTo>
                  <a:pt x="868219" y="1804259"/>
                  <a:pt x="1089891" y="1772701"/>
                  <a:pt x="1311564" y="174114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EF809-B041-9196-5B99-C654FB9334A6}"/>
              </a:ext>
            </a:extLst>
          </p:cNvPr>
          <p:cNvSpPr txBox="1"/>
          <p:nvPr/>
        </p:nvSpPr>
        <p:spPr>
          <a:xfrm>
            <a:off x="9342237" y="5722411"/>
            <a:ext cx="26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Convergence in probability</a:t>
            </a:r>
          </a:p>
        </p:txBody>
      </p:sp>
    </p:spTree>
    <p:extLst>
      <p:ext uri="{BB962C8B-B14F-4D97-AF65-F5344CB8AC3E}">
        <p14:creationId xmlns:p14="http://schemas.microsoft.com/office/powerpoint/2010/main" val="2420692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3565E35-DE96-D8C5-8A25-4374A0C3E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6B7F219E-EC7C-9B35-8E96-C37A28EE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3004"/>
            <a:ext cx="10273165" cy="994172"/>
          </a:xfrm>
        </p:spPr>
        <p:txBody>
          <a:bodyPr>
            <a:normAutofit fontScale="90000"/>
          </a:bodyPr>
          <a:lstStyle/>
          <a:p>
            <a:r>
              <a:rPr lang="en-US"/>
              <a:t>REINFORCE: Monte Carlo sampling for deep RL</a:t>
            </a:r>
          </a:p>
        </p:txBody>
      </p:sp>
      <p:pic>
        <p:nvPicPr>
          <p:cNvPr id="3" name="Picture 2" descr="\documentclass{article}&#10;\usepackage{amsmath}&#10;\pagestyle{empty}&#10;\begin{document}&#10;&#10;\begin{align*}&#10;&amp;\boxed{\sigma^2_U(A_{MC}(f;N)) = O(\frac{\sigma^2_U(f)}{N})}&#10;\end{align*}&#10;&#10;\end{document}" title="IguanaTex Bitmap Display">
            <a:extLst>
              <a:ext uri="{FF2B5EF4-FFF2-40B4-BE49-F238E27FC236}">
                <a16:creationId xmlns:a16="http://schemas.microsoft.com/office/drawing/2014/main" id="{D4D56E59-B485-7019-806B-F13850F146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39" y="1310462"/>
            <a:ext cx="3338736" cy="696761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6500643-6204-77BE-EE08-DDD5ECED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23" y="2560320"/>
            <a:ext cx="6647900" cy="2290458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REINFORCE algorithm</a:t>
            </a:r>
          </a:p>
          <a:p>
            <a:pPr lvl="1"/>
            <a:r>
              <a:rPr lang="en-US" sz="9600" dirty="0"/>
              <a:t>Gradient ascent to optimize </a:t>
            </a:r>
            <a:r>
              <a:rPr lang="en-US" sz="9600" u="sng" dirty="0">
                <a:sym typeface="Symbol" panose="05050102010706020507" pitchFamily="18" charset="2"/>
              </a:rPr>
              <a:t></a:t>
            </a:r>
            <a:r>
              <a:rPr lang="en-US" sz="9600" dirty="0"/>
              <a:t> using Monte Carlo estimates</a:t>
            </a:r>
          </a:p>
          <a:p>
            <a:pPr lvl="1"/>
            <a:r>
              <a:rPr lang="en-US" sz="9600" dirty="0"/>
              <a:t>Sample trajectories out of </a:t>
            </a:r>
            <a:r>
              <a:rPr lang="en-US" sz="9600" i="1" dirty="0"/>
              <a:t>s</a:t>
            </a:r>
            <a:r>
              <a:rPr lang="en-US" sz="9600" i="1" baseline="-25000" dirty="0"/>
              <a:t>0 </a:t>
            </a:r>
            <a:r>
              <a:rPr lang="en-US" sz="9600" dirty="0"/>
              <a:t>to estimate </a:t>
            </a:r>
            <a:r>
              <a:rPr lang="en-US" sz="9600" dirty="0">
                <a:sym typeface="Symbol" panose="05050102010706020507" pitchFamily="18" charset="2"/>
              </a:rPr>
              <a:t></a:t>
            </a:r>
            <a:r>
              <a:rPr lang="en-US" sz="9600" u="sng" baseline="-25000" dirty="0">
                <a:sym typeface="Symbol" panose="05050102010706020507" pitchFamily="18" charset="2"/>
              </a:rPr>
              <a:t> </a:t>
            </a:r>
            <a:r>
              <a:rPr lang="en-US" sz="9600" i="1" dirty="0">
                <a:sym typeface="Symbol" panose="05050102010706020507" pitchFamily="18" charset="2"/>
              </a:rPr>
              <a:t>J(s</a:t>
            </a:r>
            <a:r>
              <a:rPr lang="en-US" sz="9600" i="1" baseline="-25000" dirty="0">
                <a:sym typeface="Symbol" panose="05050102010706020507" pitchFamily="18" charset="2"/>
              </a:rPr>
              <a:t>0 </a:t>
            </a:r>
            <a:r>
              <a:rPr lang="en-US" sz="9600" i="1" dirty="0">
                <a:sym typeface="Symbol" panose="05050102010706020507" pitchFamily="18" charset="2"/>
              </a:rPr>
              <a:t>;</a:t>
            </a:r>
            <a:r>
              <a:rPr lang="en-US" sz="9600" i="1" u="sng" dirty="0">
                <a:sym typeface="Symbol" panose="05050102010706020507" pitchFamily="18" charset="2"/>
              </a:rPr>
              <a:t></a:t>
            </a:r>
            <a:r>
              <a:rPr lang="en-US" sz="9600" i="1" dirty="0">
                <a:sym typeface="Symbol" panose="05050102010706020507" pitchFamily="18" charset="2"/>
              </a:rPr>
              <a:t>)</a:t>
            </a:r>
            <a:endParaRPr lang="en-US" sz="9600" i="1" dirty="0"/>
          </a:p>
          <a:p>
            <a:r>
              <a:rPr lang="en-US" sz="9600" dirty="0"/>
              <a:t>Variance of                    can grow </a:t>
            </a:r>
            <a:r>
              <a:rPr lang="en-US" sz="9600" i="1" dirty="0"/>
              <a:t>exponentially</a:t>
            </a:r>
            <a:r>
              <a:rPr lang="en-US" sz="9600" dirty="0"/>
              <a:t> with number of steps (T) in trajectories</a:t>
            </a:r>
          </a:p>
          <a:p>
            <a:pPr lvl="1"/>
            <a:endParaRPr lang="en-US" sz="6700" dirty="0"/>
          </a:p>
          <a:p>
            <a:pPr lvl="1"/>
            <a:endParaRPr lang="en-US" sz="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sz="3450" dirty="0"/>
          </a:p>
          <a:p>
            <a:endParaRPr lang="en-US" sz="3750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39BD1C-5472-1E47-4B99-1751C57B8216}"/>
              </a:ext>
            </a:extLst>
          </p:cNvPr>
          <p:cNvGrpSpPr/>
          <p:nvPr/>
        </p:nvGrpSpPr>
        <p:grpSpPr>
          <a:xfrm>
            <a:off x="8540908" y="1270753"/>
            <a:ext cx="2790761" cy="1472939"/>
            <a:chOff x="7924458" y="3819234"/>
            <a:chExt cx="2790761" cy="147293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2294116-6A2A-FAE2-F4A1-7829CECF411F}"/>
                </a:ext>
              </a:extLst>
            </p:cNvPr>
            <p:cNvSpPr/>
            <p:nvPr/>
          </p:nvSpPr>
          <p:spPr>
            <a:xfrm>
              <a:off x="8553910" y="3975620"/>
              <a:ext cx="2161309" cy="381483"/>
            </a:xfrm>
            <a:custGeom>
              <a:avLst/>
              <a:gdLst>
                <a:gd name="connsiteX0" fmla="*/ 0 w 2161309"/>
                <a:gd name="connsiteY0" fmla="*/ 296429 h 381483"/>
                <a:gd name="connsiteX1" fmla="*/ 766619 w 2161309"/>
                <a:gd name="connsiteY1" fmla="*/ 866 h 381483"/>
                <a:gd name="connsiteX2" fmla="*/ 1468582 w 2161309"/>
                <a:gd name="connsiteY2" fmla="*/ 379557 h 381483"/>
                <a:gd name="connsiteX3" fmla="*/ 2161309 w 2161309"/>
                <a:gd name="connsiteY3" fmla="*/ 120939 h 38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309" h="381483">
                  <a:moveTo>
                    <a:pt x="0" y="296429"/>
                  </a:moveTo>
                  <a:cubicBezTo>
                    <a:pt x="260927" y="141720"/>
                    <a:pt x="521855" y="-12989"/>
                    <a:pt x="766619" y="866"/>
                  </a:cubicBezTo>
                  <a:cubicBezTo>
                    <a:pt x="1011383" y="14721"/>
                    <a:pt x="1236134" y="359545"/>
                    <a:pt x="1468582" y="379557"/>
                  </a:cubicBezTo>
                  <a:cubicBezTo>
                    <a:pt x="1701030" y="399569"/>
                    <a:pt x="1931169" y="260254"/>
                    <a:pt x="2161309" y="120939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B5B2E0F-15E6-28E1-3B77-A68AC2736220}"/>
                </a:ext>
              </a:extLst>
            </p:cNvPr>
            <p:cNvSpPr/>
            <p:nvPr/>
          </p:nvSpPr>
          <p:spPr>
            <a:xfrm>
              <a:off x="8544674" y="4281287"/>
              <a:ext cx="2133600" cy="461818"/>
            </a:xfrm>
            <a:custGeom>
              <a:avLst/>
              <a:gdLst>
                <a:gd name="connsiteX0" fmla="*/ 0 w 2133600"/>
                <a:gd name="connsiteY0" fmla="*/ 0 h 461818"/>
                <a:gd name="connsiteX1" fmla="*/ 655782 w 2133600"/>
                <a:gd name="connsiteY1" fmla="*/ 424872 h 461818"/>
                <a:gd name="connsiteX2" fmla="*/ 1533236 w 2133600"/>
                <a:gd name="connsiteY2" fmla="*/ 424872 h 461818"/>
                <a:gd name="connsiteX3" fmla="*/ 2133600 w 2133600"/>
                <a:gd name="connsiteY3" fmla="*/ 461818 h 4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461818">
                  <a:moveTo>
                    <a:pt x="0" y="0"/>
                  </a:moveTo>
                  <a:cubicBezTo>
                    <a:pt x="200121" y="177030"/>
                    <a:pt x="400243" y="354060"/>
                    <a:pt x="655782" y="424872"/>
                  </a:cubicBezTo>
                  <a:cubicBezTo>
                    <a:pt x="911321" y="495684"/>
                    <a:pt x="1286933" y="418714"/>
                    <a:pt x="1533236" y="424872"/>
                  </a:cubicBezTo>
                  <a:cubicBezTo>
                    <a:pt x="1779539" y="431030"/>
                    <a:pt x="1956569" y="446424"/>
                    <a:pt x="2133600" y="461818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E37FFF-C886-E902-ACF3-D3A330E85D45}"/>
                </a:ext>
              </a:extLst>
            </p:cNvPr>
            <p:cNvSpPr/>
            <p:nvPr/>
          </p:nvSpPr>
          <p:spPr>
            <a:xfrm>
              <a:off x="8526201" y="4272050"/>
              <a:ext cx="1468582" cy="1020123"/>
            </a:xfrm>
            <a:custGeom>
              <a:avLst/>
              <a:gdLst>
                <a:gd name="connsiteX0" fmla="*/ 0 w 1468582"/>
                <a:gd name="connsiteY0" fmla="*/ 0 h 1020123"/>
                <a:gd name="connsiteX1" fmla="*/ 508000 w 1468582"/>
                <a:gd name="connsiteY1" fmla="*/ 886691 h 1020123"/>
                <a:gd name="connsiteX2" fmla="*/ 1200728 w 1468582"/>
                <a:gd name="connsiteY2" fmla="*/ 1016000 h 1020123"/>
                <a:gd name="connsiteX3" fmla="*/ 1468582 w 1468582"/>
                <a:gd name="connsiteY3" fmla="*/ 886691 h 102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82" h="1020123">
                  <a:moveTo>
                    <a:pt x="0" y="0"/>
                  </a:moveTo>
                  <a:cubicBezTo>
                    <a:pt x="153939" y="358679"/>
                    <a:pt x="307879" y="717358"/>
                    <a:pt x="508000" y="886691"/>
                  </a:cubicBezTo>
                  <a:cubicBezTo>
                    <a:pt x="708121" y="1056024"/>
                    <a:pt x="1040631" y="1016000"/>
                    <a:pt x="1200728" y="1016000"/>
                  </a:cubicBezTo>
                  <a:cubicBezTo>
                    <a:pt x="1360825" y="1016000"/>
                    <a:pt x="1414703" y="951345"/>
                    <a:pt x="1468582" y="886691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DD5874-2CFB-A752-7674-9DB11C069C54}"/>
                </a:ext>
              </a:extLst>
            </p:cNvPr>
            <p:cNvSpPr/>
            <p:nvPr/>
          </p:nvSpPr>
          <p:spPr>
            <a:xfrm>
              <a:off x="8415365" y="4238760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8F76D0-BEA3-0A2D-2974-FB2AD50DF774}"/>
                </a:ext>
              </a:extLst>
            </p:cNvPr>
            <p:cNvSpPr/>
            <p:nvPr/>
          </p:nvSpPr>
          <p:spPr>
            <a:xfrm>
              <a:off x="8841745" y="4021404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7D375D2-0A58-DEFE-DBB1-CDF4D4E6B41A}"/>
                </a:ext>
              </a:extLst>
            </p:cNvPr>
            <p:cNvSpPr/>
            <p:nvPr/>
          </p:nvSpPr>
          <p:spPr>
            <a:xfrm>
              <a:off x="9432120" y="3957614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E9E095-C240-AA3B-825F-77A7C07736E4}"/>
                </a:ext>
              </a:extLst>
            </p:cNvPr>
            <p:cNvSpPr/>
            <p:nvPr/>
          </p:nvSpPr>
          <p:spPr>
            <a:xfrm>
              <a:off x="9925510" y="4297932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0E5378E6-5E37-3CF8-0DCE-5333DDD45EAF}"/>
                </a:ext>
              </a:extLst>
            </p:cNvPr>
            <p:cNvSpPr/>
            <p:nvPr/>
          </p:nvSpPr>
          <p:spPr>
            <a:xfrm>
              <a:off x="7924458" y="3852549"/>
              <a:ext cx="914400" cy="914400"/>
            </a:xfrm>
            <a:prstGeom prst="arc">
              <a:avLst>
                <a:gd name="adj1" fmla="val 17905268"/>
                <a:gd name="adj2" fmla="val 5634785"/>
              </a:avLst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48E54F-4156-F871-ECE3-C84AAF37C014}"/>
                </a:ext>
              </a:extLst>
            </p:cNvPr>
            <p:cNvSpPr txBox="1"/>
            <p:nvPr/>
          </p:nvSpPr>
          <p:spPr>
            <a:xfrm>
              <a:off x="8005811" y="4067099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/>
                <a:t>s</a:t>
              </a:r>
              <a:r>
                <a:rPr lang="en-US" sz="2400" i="1" baseline="-2500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D8BEDA-2F6D-2845-DE35-E54F858111F7}"/>
                </a:ext>
              </a:extLst>
            </p:cNvPr>
            <p:cNvSpPr txBox="1"/>
            <p:nvPr/>
          </p:nvSpPr>
          <p:spPr>
            <a:xfrm>
              <a:off x="10200117" y="3819234"/>
              <a:ext cx="3193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ym typeface="Symbol" panose="05050102010706020507" pitchFamily="18" charset="2"/>
                </a:rPr>
                <a:t></a:t>
              </a:r>
              <a:endParaRPr lang="en-US" sz="2400"/>
            </a:p>
          </p:txBody>
        </p:sp>
      </p:grpSp>
      <p:pic>
        <p:nvPicPr>
          <p:cNvPr id="75" name="Picture 74" descr="\documentclass{article}&#10;\usepackage{amsmath}&#10;\pagestyle{empty}&#10;\begin{document}&#10;\begin{align*}&#10;J(s;\underline{\theta}) &amp;= E_{\tau\sim p(\tau;\underline{\theta})} [R(\tau)] = \int_{\tau}p(\tau;\underline{\theta})R(\tau) d{\tau}\\&#10;p(\tau;\underline{\theta}) &amp;= \prod_{i{=}0}^{T{-}1} \underbrace{\pi_{\underline{\theta}}(A_i|s_i)}_{policy\ network}*\underbrace{P(s_{i{+}1}|s_i,A_i)}_{environment}&#10;\end{align*}&#10;\end{document}" title="IguanaTex Bitmap Display">
            <a:extLst>
              <a:ext uri="{FF2B5EF4-FFF2-40B4-BE49-F238E27FC236}">
                <a16:creationId xmlns:a16="http://schemas.microsoft.com/office/drawing/2014/main" id="{F48D7E1D-D16F-EB42-D9CD-CAB08936E8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99" y="3122406"/>
            <a:ext cx="4163805" cy="1372284"/>
          </a:xfrm>
          <a:prstGeom prst="rect">
            <a:avLst/>
          </a:prstGeom>
        </p:spPr>
      </p:pic>
      <p:pic>
        <p:nvPicPr>
          <p:cNvPr id="28" name="Picture 27" descr="\documentclass{article}&#10;\usepackage{amsmath}&#10;\usepackage{mdframed}&#10;\pagestyle{empty}&#10;\begin{document}&#10;&#10;\begin{mdframed}&#10;\vspace*{-0.2in}&#10;\begin{align*}&#10;&amp;n\  \text{independent random variables\ } X_i \text{\ with means\ } \mu_i \text{\ and variances\ } \sigma_i\\&#10;&amp;\sigma^2(X_1X_2...X_n) = \ \ \ \prod_{i{=}1}^{n} (\sigma_{i}^{2} + \mu_i^2) - \prod_{i{=}1}^n \mu_i^2 \ \ \ \geq \prod_{i{=}1}^{n} \sigma_{i}^{2}&#10;\end{align*}&#10;\end{mdframed}&#10;&#10;\end{document}" title="IguanaTex Bitmap Display">
            <a:extLst>
              <a:ext uri="{FF2B5EF4-FFF2-40B4-BE49-F238E27FC236}">
                <a16:creationId xmlns:a16="http://schemas.microsoft.com/office/drawing/2014/main" id="{20422738-F780-E8CD-0973-30094D21B1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47" y="5125480"/>
            <a:ext cx="7819905" cy="1264518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p(\tau;\underline{\theta}) R(\tau)$&#10;&#10;\end{document}" title="IguanaTex Bitmap Display">
            <a:extLst>
              <a:ext uri="{FF2B5EF4-FFF2-40B4-BE49-F238E27FC236}">
                <a16:creationId xmlns:a16="http://schemas.microsoft.com/office/drawing/2014/main" id="{57E631C1-09B5-7340-907B-30EE550FBA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26" y="3931921"/>
            <a:ext cx="1169363" cy="2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2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6F42B-0500-5DC6-2DB1-1BBE5651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6" y="282539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Monte Carlo method</a:t>
            </a:r>
          </a:p>
        </p:txBody>
      </p:sp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F89F34B-781F-CF17-D3B6-94477F577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2" r="12410" b="-4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6689-4EDF-6B91-D72B-B81E917E2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2722" y="1849348"/>
            <a:ext cx="4642309" cy="384253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Invented by John von Neumann and Stanislaw Ulam during WII for solving neutron transport in materials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idea goes back to Buffon and Laplace (1749-1827)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idea: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estimate deterministic quantities such as definite integrals that are hard to compute exactly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repeated random sampling </a:t>
            </a:r>
          </a:p>
          <a:p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AE81A602-870B-EBAD-6885-180878E45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6" r="12389" b="-2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104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B2FF98-6BEB-A06E-D052-5A76D9CE4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B53DD4-826D-586D-75A5-942B9A1F73B4}"/>
              </a:ext>
            </a:extLst>
          </p:cNvPr>
          <p:cNvSpPr/>
          <p:nvPr/>
        </p:nvSpPr>
        <p:spPr>
          <a:xfrm>
            <a:off x="6450233" y="2717304"/>
            <a:ext cx="2808542" cy="69408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9E4F33-7B99-FD5D-96BA-9F279429C6F7}"/>
              </a:ext>
            </a:extLst>
          </p:cNvPr>
          <p:cNvSpPr/>
          <p:nvPr/>
        </p:nvSpPr>
        <p:spPr>
          <a:xfrm>
            <a:off x="5604445" y="5392035"/>
            <a:ext cx="983113" cy="36576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FD5E0-E936-8284-4E82-8C60FAA2B0C7}"/>
              </a:ext>
            </a:extLst>
          </p:cNvPr>
          <p:cNvSpPr/>
          <p:nvPr/>
        </p:nvSpPr>
        <p:spPr>
          <a:xfrm>
            <a:off x="6692996" y="4560696"/>
            <a:ext cx="1230668" cy="61094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51F916-D635-1032-60C5-5C9009EBBEE4}"/>
              </a:ext>
            </a:extLst>
          </p:cNvPr>
          <p:cNvSpPr/>
          <p:nvPr/>
        </p:nvSpPr>
        <p:spPr>
          <a:xfrm>
            <a:off x="5072920" y="3830851"/>
            <a:ext cx="1230668" cy="61094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A27891-7DF0-E85E-9A9A-D9B0CF37A0B3}"/>
              </a:ext>
            </a:extLst>
          </p:cNvPr>
          <p:cNvSpPr/>
          <p:nvPr/>
        </p:nvSpPr>
        <p:spPr>
          <a:xfrm>
            <a:off x="3440837" y="2716093"/>
            <a:ext cx="2045412" cy="69408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CF87F-EC1E-BB9C-3E87-03623A0601FE}"/>
              </a:ext>
            </a:extLst>
          </p:cNvPr>
          <p:cNvSpPr txBox="1"/>
          <p:nvPr/>
        </p:nvSpPr>
        <p:spPr>
          <a:xfrm>
            <a:off x="3577321" y="2828095"/>
            <a:ext cx="18448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Monte Carlo integration</a:t>
            </a:r>
            <a:b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w/ uniform sampling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BD691C-2B39-9037-8350-8C258AD27863}"/>
              </a:ext>
            </a:extLst>
          </p:cNvPr>
          <p:cNvSpPr/>
          <p:nvPr/>
        </p:nvSpPr>
        <p:spPr>
          <a:xfrm>
            <a:off x="2866682" y="1529881"/>
            <a:ext cx="1319096" cy="484748"/>
          </a:xfrm>
          <a:prstGeom prst="ellipse">
            <a:avLst/>
          </a:prstGeom>
          <a:solidFill>
            <a:srgbClr val="FF0000">
              <a:alpha val="8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B16EFC2-2C90-1A7C-555F-FA6B9DFC5548}"/>
              </a:ext>
            </a:extLst>
          </p:cNvPr>
          <p:cNvSpPr/>
          <p:nvPr/>
        </p:nvSpPr>
        <p:spPr>
          <a:xfrm>
            <a:off x="5444774" y="1552158"/>
            <a:ext cx="1510673" cy="505957"/>
          </a:xfrm>
          <a:prstGeom prst="ellipse">
            <a:avLst/>
          </a:prstGeom>
          <a:solidFill>
            <a:srgbClr val="FF0000">
              <a:alpha val="8000"/>
            </a:srgb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045B9-1887-3A0B-8BC4-7C4E9243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1" y="-13717"/>
            <a:ext cx="7886700" cy="994172"/>
          </a:xfrm>
        </p:spPr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2CBA2-7129-BD45-8B4B-00BE807E1BC4}"/>
              </a:ext>
            </a:extLst>
          </p:cNvPr>
          <p:cNvSpPr txBox="1"/>
          <p:nvPr/>
        </p:nvSpPr>
        <p:spPr>
          <a:xfrm>
            <a:off x="5762333" y="5441230"/>
            <a:ext cx="628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ML/RL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8C7BF6F-B35E-064D-D8EA-A1B1ED517EC8}"/>
              </a:ext>
            </a:extLst>
          </p:cNvPr>
          <p:cNvSpPr/>
          <p:nvPr/>
        </p:nvSpPr>
        <p:spPr>
          <a:xfrm>
            <a:off x="6011856" y="4941571"/>
            <a:ext cx="691783" cy="441379"/>
          </a:xfrm>
          <a:custGeom>
            <a:avLst/>
            <a:gdLst>
              <a:gd name="connsiteX0" fmla="*/ 63857 w 886817"/>
              <a:gd name="connsiteY0" fmla="*/ 487680 h 487680"/>
              <a:gd name="connsiteX1" fmla="*/ 84177 w 886817"/>
              <a:gd name="connsiteY1" fmla="*/ 213360 h 487680"/>
              <a:gd name="connsiteX2" fmla="*/ 886817 w 886817"/>
              <a:gd name="connsiteY2" fmla="*/ 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6817" h="487680">
                <a:moveTo>
                  <a:pt x="63857" y="487680"/>
                </a:moveTo>
                <a:cubicBezTo>
                  <a:pt x="5437" y="391160"/>
                  <a:pt x="-52983" y="294640"/>
                  <a:pt x="84177" y="213360"/>
                </a:cubicBezTo>
                <a:cubicBezTo>
                  <a:pt x="221337" y="132080"/>
                  <a:pt x="554077" y="66040"/>
                  <a:pt x="886817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C4492-CBA8-EF11-BE2F-EC3DC69C44AB}"/>
              </a:ext>
            </a:extLst>
          </p:cNvPr>
          <p:cNvSpPr txBox="1"/>
          <p:nvPr/>
        </p:nvSpPr>
        <p:spPr>
          <a:xfrm>
            <a:off x="6786880" y="4623793"/>
            <a:ext cx="10627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Gradients of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expectations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9BB8-F7B8-ED14-93C1-0C7B831914EC}"/>
              </a:ext>
            </a:extLst>
          </p:cNvPr>
          <p:cNvSpPr/>
          <p:nvPr/>
        </p:nvSpPr>
        <p:spPr>
          <a:xfrm>
            <a:off x="5553018" y="4445512"/>
            <a:ext cx="486647" cy="732279"/>
          </a:xfrm>
          <a:custGeom>
            <a:avLst/>
            <a:gdLst>
              <a:gd name="connsiteX0" fmla="*/ 447040 w 455822"/>
              <a:gd name="connsiteY0" fmla="*/ 335280 h 335280"/>
              <a:gd name="connsiteX1" fmla="*/ 396240 w 455822"/>
              <a:gd name="connsiteY1" fmla="*/ 132080 h 335280"/>
              <a:gd name="connsiteX2" fmla="*/ 0 w 455822"/>
              <a:gd name="connsiteY2" fmla="*/ 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822" h="335280">
                <a:moveTo>
                  <a:pt x="447040" y="335280"/>
                </a:moveTo>
                <a:cubicBezTo>
                  <a:pt x="458893" y="261620"/>
                  <a:pt x="470747" y="187960"/>
                  <a:pt x="396240" y="132080"/>
                </a:cubicBezTo>
                <a:cubicBezTo>
                  <a:pt x="321733" y="76200"/>
                  <a:pt x="160866" y="38100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E4A5F-C643-94AA-1F1C-5F0A65614B19}"/>
              </a:ext>
            </a:extLst>
          </p:cNvPr>
          <p:cNvSpPr txBox="1"/>
          <p:nvPr/>
        </p:nvSpPr>
        <p:spPr>
          <a:xfrm>
            <a:off x="5133197" y="4011339"/>
            <a:ext cx="10652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Expectations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E14BF-F6B3-0209-EF2B-6C4C06819F94}"/>
              </a:ext>
            </a:extLst>
          </p:cNvPr>
          <p:cNvSpPr txBox="1"/>
          <p:nvPr/>
        </p:nvSpPr>
        <p:spPr>
          <a:xfrm>
            <a:off x="6680776" y="4102502"/>
            <a:ext cx="18530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Log-derivative trick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378F8B-ADC7-61F4-FC4A-D6A2F40A69EC}"/>
              </a:ext>
            </a:extLst>
          </p:cNvPr>
          <p:cNvSpPr/>
          <p:nvPr/>
        </p:nvSpPr>
        <p:spPr>
          <a:xfrm>
            <a:off x="6243309" y="4297427"/>
            <a:ext cx="1001348" cy="255525"/>
          </a:xfrm>
          <a:custGeom>
            <a:avLst/>
            <a:gdLst>
              <a:gd name="connsiteX0" fmla="*/ 1402080 w 1402080"/>
              <a:gd name="connsiteY0" fmla="*/ 236331 h 236331"/>
              <a:gd name="connsiteX1" fmla="*/ 741680 w 1402080"/>
              <a:gd name="connsiteY1" fmla="*/ 33131 h 236331"/>
              <a:gd name="connsiteX2" fmla="*/ 0 w 1402080"/>
              <a:gd name="connsiteY2" fmla="*/ 2651 h 23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080" h="236331">
                <a:moveTo>
                  <a:pt x="1402080" y="236331"/>
                </a:moveTo>
                <a:cubicBezTo>
                  <a:pt x="1188720" y="154204"/>
                  <a:pt x="975360" y="72078"/>
                  <a:pt x="741680" y="33131"/>
                </a:cubicBezTo>
                <a:cubicBezTo>
                  <a:pt x="508000" y="-5816"/>
                  <a:pt x="254000" y="-1583"/>
                  <a:pt x="0" y="2651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DCC8B-D986-9629-71C6-007A351275D8}"/>
              </a:ext>
            </a:extLst>
          </p:cNvPr>
          <p:cNvSpPr txBox="1"/>
          <p:nvPr/>
        </p:nvSpPr>
        <p:spPr>
          <a:xfrm>
            <a:off x="5977760" y="4772010"/>
            <a:ext cx="554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Need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61929C-1A55-B4DF-383D-BDB746D3329C}"/>
              </a:ext>
            </a:extLst>
          </p:cNvPr>
          <p:cNvSpPr txBox="1"/>
          <p:nvPr/>
        </p:nvSpPr>
        <p:spPr>
          <a:xfrm>
            <a:off x="6444425" y="2776534"/>
            <a:ext cx="28669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Numerical integration: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forward-Euler, Simpson, ……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DFEDF61-F70D-94F2-C676-EEC45DAECD02}"/>
              </a:ext>
            </a:extLst>
          </p:cNvPr>
          <p:cNvSpPr/>
          <p:nvPr/>
        </p:nvSpPr>
        <p:spPr>
          <a:xfrm>
            <a:off x="5693999" y="3270367"/>
            <a:ext cx="986778" cy="546866"/>
          </a:xfrm>
          <a:custGeom>
            <a:avLst/>
            <a:gdLst>
              <a:gd name="connsiteX0" fmla="*/ 0 w 924560"/>
              <a:gd name="connsiteY0" fmla="*/ 396240 h 396240"/>
              <a:gd name="connsiteX1" fmla="*/ 528320 w 924560"/>
              <a:gd name="connsiteY1" fmla="*/ 91440 h 396240"/>
              <a:gd name="connsiteX2" fmla="*/ 924560 w 924560"/>
              <a:gd name="connsiteY2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560" h="396240">
                <a:moveTo>
                  <a:pt x="0" y="396240"/>
                </a:moveTo>
                <a:cubicBezTo>
                  <a:pt x="187113" y="276860"/>
                  <a:pt x="374227" y="157480"/>
                  <a:pt x="528320" y="91440"/>
                </a:cubicBezTo>
                <a:cubicBezTo>
                  <a:pt x="682413" y="25400"/>
                  <a:pt x="803486" y="12700"/>
                  <a:pt x="92456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D3C3B9-257D-C897-7C75-A340C849A443}"/>
              </a:ext>
            </a:extLst>
          </p:cNvPr>
          <p:cNvSpPr/>
          <p:nvPr/>
        </p:nvSpPr>
        <p:spPr>
          <a:xfrm>
            <a:off x="4674729" y="3447821"/>
            <a:ext cx="1013460" cy="377813"/>
          </a:xfrm>
          <a:custGeom>
            <a:avLst/>
            <a:gdLst>
              <a:gd name="connsiteX0" fmla="*/ 599440 w 599440"/>
              <a:gd name="connsiteY0" fmla="*/ 497840 h 497840"/>
              <a:gd name="connsiteX1" fmla="*/ 386080 w 599440"/>
              <a:gd name="connsiteY1" fmla="*/ 121920 h 497840"/>
              <a:gd name="connsiteX2" fmla="*/ 0 w 599440"/>
              <a:gd name="connsiteY2" fmla="*/ 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" h="497840">
                <a:moveTo>
                  <a:pt x="599440" y="497840"/>
                </a:moveTo>
                <a:cubicBezTo>
                  <a:pt x="542713" y="351366"/>
                  <a:pt x="485987" y="204893"/>
                  <a:pt x="386080" y="121920"/>
                </a:cubicBezTo>
                <a:cubicBezTo>
                  <a:pt x="286173" y="38947"/>
                  <a:pt x="143086" y="19473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B4C637-CB46-9A93-19C8-2FADD27421D6}"/>
              </a:ext>
            </a:extLst>
          </p:cNvPr>
          <p:cNvSpPr txBox="1"/>
          <p:nvPr/>
        </p:nvSpPr>
        <p:spPr>
          <a:xfrm>
            <a:off x="5707506" y="1559749"/>
            <a:ext cx="9852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Importance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sampling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06FA27-615B-3FDF-512E-10FF735AD51B}"/>
              </a:ext>
            </a:extLst>
          </p:cNvPr>
          <p:cNvSpPr txBox="1"/>
          <p:nvPr/>
        </p:nvSpPr>
        <p:spPr>
          <a:xfrm>
            <a:off x="3163534" y="1523693"/>
            <a:ext cx="7253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Control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variates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EB583F-989F-5490-3C0C-1DEFB7CCCA99}"/>
              </a:ext>
            </a:extLst>
          </p:cNvPr>
          <p:cNvSpPr txBox="1"/>
          <p:nvPr/>
        </p:nvSpPr>
        <p:spPr>
          <a:xfrm>
            <a:off x="3963911" y="2071733"/>
            <a:ext cx="16165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Sample efficiency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by reducing variance</a:t>
            </a:r>
          </a:p>
        </p:txBody>
      </p:sp>
      <p:pic>
        <p:nvPicPr>
          <p:cNvPr id="35" name="Picture 34" descr="\documentclass{article}&#10;\usepackage{amsmath}&#10;\pagestyle{empty}&#10;\begin{document}&#10;&#10;$\int_{a}^{b}f(x) dx$&#10;&#10;\end{document}" title="IguanaTex Bitmap Display">
            <a:extLst>
              <a:ext uri="{FF2B5EF4-FFF2-40B4-BE49-F238E27FC236}">
                <a16:creationId xmlns:a16="http://schemas.microsoft.com/office/drawing/2014/main" id="{5676B925-4722-4813-7D24-B326D13F6E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00" y="4064148"/>
            <a:ext cx="821528" cy="276999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&#10;$\nabla_{\underline{\theta}}\int_{a}^{b}f(x;\underline{\theta}) dx$&#10;&#10;\end{document}" title="IguanaTex Bitmap Display">
            <a:extLst>
              <a:ext uri="{FF2B5EF4-FFF2-40B4-BE49-F238E27FC236}">
                <a16:creationId xmlns:a16="http://schemas.microsoft.com/office/drawing/2014/main" id="{1B397D8F-309B-D42B-BEE0-4FC51A6D12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47" y="4678644"/>
            <a:ext cx="1293848" cy="2769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0A4C57C-8313-6F5D-E018-ACCC38F5B391}"/>
              </a:ext>
            </a:extLst>
          </p:cNvPr>
          <p:cNvSpPr txBox="1"/>
          <p:nvPr/>
        </p:nvSpPr>
        <p:spPr>
          <a:xfrm>
            <a:off x="2343213" y="2737206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Unbiased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43" name="Picture 42" descr="\documentclass{article}&#10;\usepackage{amsmath}&#10;\pagestyle{empty}&#10;\begin{document}&#10;&#10;Variance = $O(\frac{\sigma^2(f)}{N})$&#10;&#10;\end{document}" title="IguanaTex Bitmap Display">
            <a:extLst>
              <a:ext uri="{FF2B5EF4-FFF2-40B4-BE49-F238E27FC236}">
                <a16:creationId xmlns:a16="http://schemas.microsoft.com/office/drawing/2014/main" id="{A8B997DC-1207-2C82-9DF4-7AAC86D225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61" y="3065731"/>
            <a:ext cx="1463129" cy="1912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61BAA3-E0C1-378C-EB70-DCEC59FC6DCE}"/>
              </a:ext>
            </a:extLst>
          </p:cNvPr>
          <p:cNvSpPr txBox="1"/>
          <p:nvPr/>
        </p:nvSpPr>
        <p:spPr>
          <a:xfrm>
            <a:off x="8109514" y="3396631"/>
            <a:ext cx="180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Curse of dimensionality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0A5906-1E5E-2B7B-92E2-E3C3B106A028}"/>
              </a:ext>
            </a:extLst>
          </p:cNvPr>
          <p:cNvSpPr txBox="1"/>
          <p:nvPr/>
        </p:nvSpPr>
        <p:spPr>
          <a:xfrm>
            <a:off x="5240181" y="3316870"/>
            <a:ext cx="1001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Estimation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6E29A63-EE39-13EF-24E7-9ED91A4B2873}"/>
              </a:ext>
            </a:extLst>
          </p:cNvPr>
          <p:cNvSpPr/>
          <p:nvPr/>
        </p:nvSpPr>
        <p:spPr>
          <a:xfrm>
            <a:off x="3537793" y="2016253"/>
            <a:ext cx="866569" cy="707237"/>
          </a:xfrm>
          <a:custGeom>
            <a:avLst/>
            <a:gdLst>
              <a:gd name="connsiteX0" fmla="*/ 1124712 w 1124712"/>
              <a:gd name="connsiteY0" fmla="*/ 923544 h 923544"/>
              <a:gd name="connsiteX1" fmla="*/ 612648 w 1124712"/>
              <a:gd name="connsiteY1" fmla="*/ 630936 h 923544"/>
              <a:gd name="connsiteX2" fmla="*/ 0 w 1124712"/>
              <a:gd name="connsiteY2" fmla="*/ 0 h 9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712" h="923544">
                <a:moveTo>
                  <a:pt x="1124712" y="923544"/>
                </a:moveTo>
                <a:cubicBezTo>
                  <a:pt x="962406" y="854202"/>
                  <a:pt x="800100" y="784860"/>
                  <a:pt x="612648" y="630936"/>
                </a:cubicBezTo>
                <a:cubicBezTo>
                  <a:pt x="425196" y="477012"/>
                  <a:pt x="212598" y="238506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533F7AC-D110-2164-D4CD-F0A562E5CE36}"/>
              </a:ext>
            </a:extLst>
          </p:cNvPr>
          <p:cNvSpPr/>
          <p:nvPr/>
        </p:nvSpPr>
        <p:spPr>
          <a:xfrm>
            <a:off x="4376928" y="2064258"/>
            <a:ext cx="1632204" cy="665226"/>
          </a:xfrm>
          <a:custGeom>
            <a:avLst/>
            <a:gdLst>
              <a:gd name="connsiteX0" fmla="*/ 0 w 2176272"/>
              <a:gd name="connsiteY0" fmla="*/ 886968 h 886968"/>
              <a:gd name="connsiteX1" fmla="*/ 1655064 w 2176272"/>
              <a:gd name="connsiteY1" fmla="*/ 576072 h 886968"/>
              <a:gd name="connsiteX2" fmla="*/ 2176272 w 2176272"/>
              <a:gd name="connsiteY2" fmla="*/ 0 h 8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272" h="886968">
                <a:moveTo>
                  <a:pt x="0" y="886968"/>
                </a:moveTo>
                <a:cubicBezTo>
                  <a:pt x="646176" y="805434"/>
                  <a:pt x="1292352" y="723900"/>
                  <a:pt x="1655064" y="576072"/>
                </a:cubicBezTo>
                <a:cubicBezTo>
                  <a:pt x="2017776" y="428244"/>
                  <a:pt x="2097024" y="214122"/>
                  <a:pt x="2176272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64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077FC96-0174-4BD9-E574-296A76718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62D851D3-6289-212B-3073-776F7568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9"/>
            <a:ext cx="10273165" cy="994172"/>
          </a:xfrm>
        </p:spPr>
        <p:txBody>
          <a:bodyPr>
            <a:normAutofit fontScale="90000"/>
          </a:bodyPr>
          <a:lstStyle/>
          <a:p>
            <a:r>
              <a:rPr lang="en-US"/>
              <a:t>Reducing variance of Monte Carlo integration </a:t>
            </a:r>
          </a:p>
        </p:txBody>
      </p:sp>
      <p:pic>
        <p:nvPicPr>
          <p:cNvPr id="12" name="Picture 11" descr="\documentclass{article}&#10;\usepackage{amsmath}&#10;\pagestyle{empty}&#10;\begin{document}&#10;&#10;\begin{align*}&#10;&amp;\boxed{\sigma^2_U(A_{MC}(f;N)) = \frac{(b{-}a)^2}{N}\sigma^2_U(f) = O(\frac{\sigma^2_U(f)}{N})}&#10;\end{align*}&#10;&#10;\end{document}" title="IguanaTex Bitmap Display">
            <a:extLst>
              <a:ext uri="{FF2B5EF4-FFF2-40B4-BE49-F238E27FC236}">
                <a16:creationId xmlns:a16="http://schemas.microsoft.com/office/drawing/2014/main" id="{766E6037-A7AE-CBC5-4538-7C151226F4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96" y="1378619"/>
            <a:ext cx="5113514" cy="696761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A8C7929-75C1-DB86-E529-D53AD378B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09" y="2486392"/>
            <a:ext cx="9678705" cy="3981190"/>
          </a:xfrm>
        </p:spPr>
        <p:txBody>
          <a:bodyPr>
            <a:normAutofit fontScale="25000" lnSpcReduction="20000"/>
          </a:bodyPr>
          <a:lstStyle/>
          <a:p>
            <a:r>
              <a:rPr lang="en-US" sz="9600"/>
              <a:t>Increase number of samples N </a:t>
            </a:r>
          </a:p>
          <a:p>
            <a:pPr lvl="1"/>
            <a:r>
              <a:rPr lang="en-US" sz="8000"/>
              <a:t>Expensive if obtaining samples is expensive</a:t>
            </a:r>
          </a:p>
          <a:p>
            <a:r>
              <a:rPr lang="en-US" sz="9600"/>
              <a:t>Stratified sampling: control distribution of samples</a:t>
            </a:r>
          </a:p>
          <a:p>
            <a:pPr lvl="1"/>
            <a:r>
              <a:rPr lang="en-US" sz="8000"/>
              <a:t>Random may not be best because of </a:t>
            </a:r>
            <a:r>
              <a:rPr lang="en-US" sz="8000" i="1"/>
              <a:t>sample clumping </a:t>
            </a:r>
            <a:r>
              <a:rPr lang="en-US" sz="8000"/>
              <a:t>(birthday paradox)</a:t>
            </a:r>
          </a:p>
          <a:p>
            <a:pPr marL="0" indent="0">
              <a:buNone/>
            </a:pPr>
            <a:r>
              <a:rPr lang="en-US" sz="9600"/>
              <a:t>Change function being integrated (</a:t>
            </a:r>
            <a:r>
              <a:rPr lang="en-US" sz="9600" i="1"/>
              <a:t>f</a:t>
            </a:r>
            <a:r>
              <a:rPr lang="en-US" sz="9600"/>
              <a:t>) to another function (</a:t>
            </a:r>
            <a:r>
              <a:rPr lang="en-US" sz="9600" i="1"/>
              <a:t>g</a:t>
            </a:r>
            <a:r>
              <a:rPr lang="en-US" sz="9600"/>
              <a:t>)</a:t>
            </a:r>
          </a:p>
          <a:p>
            <a:pPr lvl="1"/>
            <a:r>
              <a:rPr lang="en-US" sz="8000"/>
              <a:t>If variance of </a:t>
            </a:r>
            <a:r>
              <a:rPr lang="en-US" sz="8000" i="1"/>
              <a:t>g</a:t>
            </a:r>
            <a:r>
              <a:rPr lang="en-US" sz="8000"/>
              <a:t> &lt; variance of </a:t>
            </a:r>
            <a:r>
              <a:rPr lang="en-US" sz="8000" i="1"/>
              <a:t>f,</a:t>
            </a:r>
            <a:r>
              <a:rPr lang="en-US" sz="8000"/>
              <a:t> fewer samples needed</a:t>
            </a:r>
          </a:p>
          <a:p>
            <a:pPr lvl="1"/>
            <a:r>
              <a:rPr lang="en-US" sz="8000"/>
              <a:t>Calculate estimate for integral of </a:t>
            </a:r>
            <a:r>
              <a:rPr lang="en-US" sz="8000" i="1"/>
              <a:t>f</a:t>
            </a:r>
            <a:r>
              <a:rPr lang="en-US" sz="8000"/>
              <a:t> from estimate for integral of </a:t>
            </a:r>
            <a:r>
              <a:rPr lang="en-US" sz="8000" i="1"/>
              <a:t>g</a:t>
            </a:r>
          </a:p>
          <a:p>
            <a:pPr lvl="1"/>
            <a:r>
              <a:rPr lang="en-US" sz="8000"/>
              <a:t>Many approaches</a:t>
            </a:r>
          </a:p>
          <a:p>
            <a:pPr lvl="2"/>
            <a:r>
              <a:rPr lang="en-US" sz="7200"/>
              <a:t>Importance sampling</a:t>
            </a:r>
          </a:p>
          <a:p>
            <a:pPr lvl="2"/>
            <a:r>
              <a:rPr lang="en-US" sz="7200"/>
              <a:t>Control variates</a:t>
            </a:r>
          </a:p>
          <a:p>
            <a:pPr lvl="2"/>
            <a:r>
              <a:rPr lang="en-US" sz="7200"/>
              <a:t>Antithetic variates</a:t>
            </a:r>
          </a:p>
          <a:p>
            <a:pPr lvl="2"/>
            <a:r>
              <a:rPr lang="en-US" sz="7200"/>
              <a:t>……</a:t>
            </a:r>
          </a:p>
          <a:p>
            <a:pPr marL="201168" lvl="1" indent="0">
              <a:buNone/>
            </a:pPr>
            <a:r>
              <a:rPr lang="en-US" sz="1600" i="1"/>
              <a:t>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201168" lvl="1" indent="0">
              <a:buNone/>
            </a:pPr>
            <a:r>
              <a:rPr lang="en-US"/>
              <a:t> </a:t>
            </a:r>
          </a:p>
          <a:p>
            <a:pPr lvl="1"/>
            <a:endParaRPr lang="en-US"/>
          </a:p>
          <a:p>
            <a:pPr marL="201168" lvl="1" indent="0">
              <a:buNone/>
            </a:pPr>
            <a:endParaRPr lang="en-US" sz="3450"/>
          </a:p>
          <a:p>
            <a:endParaRPr lang="en-US" sz="3750" i="1"/>
          </a:p>
        </p:txBody>
      </p:sp>
    </p:spTree>
    <p:extLst>
      <p:ext uri="{BB962C8B-B14F-4D97-AF65-F5344CB8AC3E}">
        <p14:creationId xmlns:p14="http://schemas.microsoft.com/office/powerpoint/2010/main" val="77179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D448D1-7073-325B-918F-520BC65AD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88" y="836066"/>
            <a:ext cx="7335748" cy="5185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B6EAD-31A3-0850-5173-ECBA36C7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139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Reducing sample clumping by stratified sampling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26C86-2614-F206-872E-949979ADC5C5}"/>
              </a:ext>
            </a:extLst>
          </p:cNvPr>
          <p:cNvSpPr txBox="1"/>
          <p:nvPr/>
        </p:nvSpPr>
        <p:spPr>
          <a:xfrm>
            <a:off x="1944384" y="6314411"/>
            <a:ext cx="857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https://cs.dartmouth.edu/~wjarosz/publications/dissertation/appendixA.pdf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C1712-4334-5ABF-5422-1213B1B17AF0}"/>
              </a:ext>
            </a:extLst>
          </p:cNvPr>
          <p:cNvSpPr txBox="1"/>
          <p:nvPr/>
        </p:nvSpPr>
        <p:spPr>
          <a:xfrm>
            <a:off x="7512977" y="2721113"/>
            <a:ext cx="358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Useful for spatial domains but perhaps not for policy spaces</a:t>
            </a:r>
          </a:p>
        </p:txBody>
      </p:sp>
    </p:spTree>
    <p:extLst>
      <p:ext uri="{BB962C8B-B14F-4D97-AF65-F5344CB8AC3E}">
        <p14:creationId xmlns:p14="http://schemas.microsoft.com/office/powerpoint/2010/main" val="4231911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EDF72F-2D0D-F88D-0BF6-D59E42E37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B9A3-5BB0-C0D3-C09F-35A50FBB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509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/>
              <a:t>Importance sampling: intuitive idea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11C69A-C172-2661-E600-5CBC5242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82" y="1093280"/>
            <a:ext cx="4623371" cy="2851996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5BDC003-7D06-5CE1-BC54-44E9CB81E628}"/>
              </a:ext>
            </a:extLst>
          </p:cNvPr>
          <p:cNvSpPr txBox="1">
            <a:spLocks/>
          </p:cNvSpPr>
          <p:nvPr/>
        </p:nvSpPr>
        <p:spPr>
          <a:xfrm>
            <a:off x="1078199" y="4279481"/>
            <a:ext cx="10644614" cy="1658982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/>
              <a:t>Expectation = area under purple curve</a:t>
            </a:r>
          </a:p>
          <a:p>
            <a:r>
              <a:rPr lang="en-US" sz="8000" dirty="0"/>
              <a:t>One possibility: uniform sampling in some large interval like [-1000,1000]</a:t>
            </a:r>
          </a:p>
          <a:p>
            <a:pPr lvl="1"/>
            <a:r>
              <a:rPr lang="en-US" sz="7200" dirty="0"/>
              <a:t>Most samples will contribute little to overall sum</a:t>
            </a:r>
          </a:p>
          <a:p>
            <a:r>
              <a:rPr lang="en-US" sz="8000" dirty="0"/>
              <a:t>Better idea: sample only in </a:t>
            </a:r>
            <a:r>
              <a:rPr lang="en-US" sz="8000" i="1" dirty="0"/>
              <a:t>important</a:t>
            </a:r>
            <a:r>
              <a:rPr lang="en-US" sz="8000" dirty="0"/>
              <a:t> regions where |</a:t>
            </a:r>
            <a:r>
              <a:rPr lang="en-US" sz="8000" i="1" dirty="0"/>
              <a:t>h(x)</a:t>
            </a:r>
            <a:r>
              <a:rPr lang="en-US" sz="8000" dirty="0"/>
              <a:t>|</a:t>
            </a:r>
            <a:r>
              <a:rPr lang="en-US" sz="8000" i="1" dirty="0"/>
              <a:t> = </a:t>
            </a:r>
            <a:r>
              <a:rPr lang="en-US" sz="8000" dirty="0"/>
              <a:t>|</a:t>
            </a:r>
            <a:r>
              <a:rPr lang="en-US" sz="8000" i="1" dirty="0"/>
              <a:t>p(x)f(x)</a:t>
            </a:r>
            <a:r>
              <a:rPr lang="en-US" sz="8000" dirty="0"/>
              <a:t>|</a:t>
            </a:r>
            <a:r>
              <a:rPr lang="en-US" sz="8000" i="1" dirty="0"/>
              <a:t> &gt;&gt;</a:t>
            </a:r>
            <a:r>
              <a:rPr lang="en-US" sz="8000" dirty="0"/>
              <a:t> 0</a:t>
            </a:r>
          </a:p>
          <a:p>
            <a:pPr lvl="1"/>
            <a:r>
              <a:rPr lang="en-US" sz="7200" dirty="0"/>
              <a:t>One possibility: uniform sampling in some interval like [-2,10]</a:t>
            </a:r>
          </a:p>
          <a:p>
            <a:pPr lvl="1"/>
            <a:r>
              <a:rPr lang="en-US" sz="7200" dirty="0"/>
              <a:t>Even better: skew samples from [-2,10] to positive x values</a:t>
            </a:r>
          </a:p>
          <a:p>
            <a:pPr lvl="1"/>
            <a:r>
              <a:rPr lang="en-US" sz="7200" dirty="0"/>
              <a:t>Even better: sample from distributions whose “shape” is close to that of |</a:t>
            </a:r>
            <a:r>
              <a:rPr lang="en-US" sz="7200" i="1" dirty="0"/>
              <a:t>h(x)</a:t>
            </a:r>
            <a:r>
              <a:rPr lang="en-US" sz="7200" dirty="0"/>
              <a:t>|</a:t>
            </a:r>
          </a:p>
          <a:p>
            <a:pPr marL="0" indent="0">
              <a:buNone/>
            </a:pPr>
            <a:r>
              <a:rPr lang="en-US" sz="7400" dirty="0"/>
              <a:t>	</a:t>
            </a:r>
          </a:p>
          <a:p>
            <a:pPr marL="201168" lvl="1" indent="0">
              <a:buNone/>
            </a:pPr>
            <a:endParaRPr lang="en-US" sz="7200" dirty="0"/>
          </a:p>
          <a:p>
            <a:pPr marL="201168" lvl="1" indent="0">
              <a:buFont typeface="Calibri" pitchFamily="34" charset="0"/>
              <a:buNone/>
            </a:pPr>
            <a:endParaRPr lang="en-US" sz="7200" dirty="0"/>
          </a:p>
          <a:p>
            <a:pPr marL="201168" lvl="1" indent="0">
              <a:buFont typeface="Calibri" pitchFamily="34" charset="0"/>
              <a:buNone/>
            </a:pPr>
            <a:r>
              <a:rPr lang="en-US" sz="2000" i="1" dirty="0"/>
              <a:t>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Font typeface="Calibri" pitchFamily="34" charset="0"/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201168" lvl="1" indent="0">
              <a:buFont typeface="Calibri" pitchFamily="34" charset="0"/>
              <a:buNone/>
            </a:pPr>
            <a:endParaRPr lang="en-US" sz="3450" dirty="0"/>
          </a:p>
          <a:p>
            <a:endParaRPr lang="en-US" sz="3750" i="1" dirty="0"/>
          </a:p>
        </p:txBody>
      </p:sp>
      <p:pic>
        <p:nvPicPr>
          <p:cNvPr id="6" name="Picture 5" descr="\documentclass{article}&#10;\usepackage{amsmath}&#10;\pagestyle{empty}&#10;\begin{document}&#10;&#10;\[ E_{x\sim \mathcal{N}(1,1)}\ [x]\]&#10;\end{document}" title="IguanaTex Bitmap Display">
            <a:extLst>
              <a:ext uri="{FF2B5EF4-FFF2-40B4-BE49-F238E27FC236}">
                <a16:creationId xmlns:a16="http://schemas.microsoft.com/office/drawing/2014/main" id="{6A2900D9-43AA-CD2C-AB47-EA5347D31C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63" y="2047052"/>
            <a:ext cx="1699220" cy="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1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A55E808-3037-39ED-FA2B-567B4D39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8">
                <a:extLst>
                  <a:ext uri="{FF2B5EF4-FFF2-40B4-BE49-F238E27FC236}">
                    <a16:creationId xmlns:a16="http://schemas.microsoft.com/office/drawing/2014/main" id="{7C8D0E1B-A210-33ED-B2C4-4D138171D6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9172" y="3697277"/>
                <a:ext cx="8483993" cy="268642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Compute estimate for one expectation using a different distribution</a:t>
                </a:r>
              </a:p>
              <a:p>
                <a:pPr lvl="1"/>
                <a:r>
                  <a:rPr lang="en-US" sz="2200" i="1" dirty="0">
                    <a:latin typeface="Cambria Math" panose="02040503050406030204" pitchFamily="18" charset="0"/>
                  </a:rPr>
                  <a:t>p(x)</a:t>
                </a:r>
                <a:r>
                  <a:rPr lang="en-US" sz="2200" dirty="0"/>
                  <a:t>: nominal/target distribution</a:t>
                </a:r>
              </a:p>
              <a:p>
                <a:pPr lvl="1"/>
                <a:r>
                  <a:rPr lang="en-US" sz="2200" i="1" dirty="0">
                    <a:latin typeface="Cambria Math" panose="02040503050406030204" pitchFamily="18" charset="0"/>
                  </a:rPr>
                  <a:t>q(x)</a:t>
                </a:r>
                <a:r>
                  <a:rPr lang="en-US" sz="2200" dirty="0"/>
                  <a:t>: importance/proposal distribution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200" i="1" dirty="0"/>
                  <a:t>: </a:t>
                </a:r>
                <a:r>
                  <a:rPr lang="en-US" sz="2200" dirty="0"/>
                  <a:t>likelihood ratio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3800" dirty="0"/>
              </a:p>
              <a:p>
                <a:endParaRPr lang="en-US" sz="3800" dirty="0"/>
              </a:p>
              <a:p>
                <a:endParaRPr lang="en-US" sz="3800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sz="3450" dirty="0"/>
              </a:p>
              <a:p>
                <a:endParaRPr lang="en-US" sz="3750" i="1" dirty="0"/>
              </a:p>
            </p:txBody>
          </p:sp>
        </mc:Choice>
        <mc:Fallback xmlns="">
          <p:sp>
            <p:nvSpPr>
              <p:cNvPr id="32" name="Content Placeholder 8">
                <a:extLst>
                  <a:ext uri="{FF2B5EF4-FFF2-40B4-BE49-F238E27FC236}">
                    <a16:creationId xmlns:a16="http://schemas.microsoft.com/office/drawing/2014/main" id="{7C8D0E1B-A210-33ED-B2C4-4D138171D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9172" y="3697277"/>
                <a:ext cx="8483993" cy="2686422"/>
              </a:xfrm>
              <a:blipFill>
                <a:blip r:embed="rId4"/>
                <a:stretch>
                  <a:fillRect l="-1078" t="-3182" r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itle 1">
            <a:extLst>
              <a:ext uri="{FF2B5EF4-FFF2-40B4-BE49-F238E27FC236}">
                <a16:creationId xmlns:a16="http://schemas.microsoft.com/office/drawing/2014/main" id="{A800FCE1-34B5-AB49-9866-6FD5FF65E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9"/>
            <a:ext cx="10273165" cy="994172"/>
          </a:xfrm>
        </p:spPr>
        <p:txBody>
          <a:bodyPr>
            <a:normAutofit/>
          </a:bodyPr>
          <a:lstStyle/>
          <a:p>
            <a:r>
              <a:rPr lang="en-US"/>
              <a:t>Importance sampling </a:t>
            </a:r>
          </a:p>
        </p:txBody>
      </p:sp>
      <p:pic>
        <p:nvPicPr>
          <p:cNvPr id="5" name="Picture 4" descr="\documentclass{article}&#10;\usepackage{amsmath}&#10;\pagestyle{empty}&#10;\begin{document}&#10;&#10;\begin{align*}&#10;E_{x\sim p(x)}[f(x)] &amp;= \int_x p(x)f(x) dx = \int_x q(x) \frac{p(x)f(x)}{q(x)} dx \text{\ \ (Expectorate rule)}\\&#10;&amp;= E_{x\sim q(x)} \biggr[\frac{p(x)}{q(x)}f(x)\biggr]\\&#10;&amp;\approx \frac{1}{N}\sum_{i{=}0}^{N{-}1} \frac{p(X_i)}{q(X_i)}f(X_i) \text{\ \ where\ } X_i \sim q(X_i)&#10;\end{align*}&#10;&#10;\end{document}" title="IguanaTex Bitmap Display">
            <a:extLst>
              <a:ext uri="{FF2B5EF4-FFF2-40B4-BE49-F238E27FC236}">
                <a16:creationId xmlns:a16="http://schemas.microsoft.com/office/drawing/2014/main" id="{85E8BA76-2ABF-98F9-D800-89649CCAA2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36" y="1113908"/>
            <a:ext cx="7846421" cy="2102232"/>
          </a:xfrm>
          <a:prstGeom prst="rect">
            <a:avLst/>
          </a:prstGeom>
        </p:spPr>
      </p:pic>
      <p:pic>
        <p:nvPicPr>
          <p:cNvPr id="46" name="Picture 45" descr="\documentclass{article}&#10;\usepackage{amsmath}&#10;\pagestyle{empty}&#10;\begin{document}&#10;&#10;\noindent&#10;\fbox{If $\sigma^{2}_{q}\biggr(\frac{p(x)}{q(x)}f(x)\biggr) &lt; \sigma^{2}_{p}(f(x))$, sample efficiency is improved.}&#10;&#10;\end{document}" title="IguanaTex Bitmap Display">
            <a:extLst>
              <a:ext uri="{FF2B5EF4-FFF2-40B4-BE49-F238E27FC236}">
                <a16:creationId xmlns:a16="http://schemas.microsoft.com/office/drawing/2014/main" id="{59317F1C-604E-F93F-55A3-16169160F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35" y="5920364"/>
            <a:ext cx="6588721" cy="7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2E91-D054-1C47-82ED-B92ED28E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1" y="-1807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Importance sampling in deep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83B7-1EA5-B209-DE9E-0C71ACC9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07" y="1387011"/>
            <a:ext cx="6754402" cy="4559765"/>
          </a:xfrm>
        </p:spPr>
        <p:txBody>
          <a:bodyPr/>
          <a:lstStyle/>
          <a:p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Application of expectorate rule (no notion of “importance”)</a:t>
            </a:r>
          </a:p>
          <a:p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Improve sample efficiency by reusing samples when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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 is updated to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</a:t>
            </a:r>
            <a:r>
              <a:rPr lang="en-US" sz="2000" u="sng" baseline="30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1</a:t>
            </a:r>
            <a:endParaRPr lang="en-US" sz="2000" u="sng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Trajectories collected under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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 are valid trajectories for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</a:t>
            </a:r>
            <a:r>
              <a:rPr lang="en-US" sz="2000" u="sng" baseline="30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1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but transition probabilities will be different in general</a:t>
            </a:r>
          </a:p>
          <a:p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If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 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and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</a:t>
            </a:r>
            <a:r>
              <a:rPr lang="en-US" sz="2000" u="sng" baseline="30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1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are close to each other, samples collected for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 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will be representative for </a:t>
            </a:r>
            <a:r>
              <a:rPr lang="en-US" sz="20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</a:t>
            </a:r>
            <a:r>
              <a:rPr lang="en-US" sz="2000" u="sng" baseline="30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Symbol" panose="05050102010706020507" pitchFamily="18" charset="2"/>
              </a:rPr>
              <a:t>1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well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Ensuring this in PPO/TRPO: clipping, KL-divergence check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BEDABA4-F59F-1C02-C98E-4D97F09D9D70}"/>
              </a:ext>
            </a:extLst>
          </p:cNvPr>
          <p:cNvSpPr/>
          <p:nvPr/>
        </p:nvSpPr>
        <p:spPr>
          <a:xfrm>
            <a:off x="8800387" y="1543397"/>
            <a:ext cx="2161309" cy="381483"/>
          </a:xfrm>
          <a:custGeom>
            <a:avLst/>
            <a:gdLst>
              <a:gd name="connsiteX0" fmla="*/ 0 w 2161309"/>
              <a:gd name="connsiteY0" fmla="*/ 296429 h 381483"/>
              <a:gd name="connsiteX1" fmla="*/ 766619 w 2161309"/>
              <a:gd name="connsiteY1" fmla="*/ 866 h 381483"/>
              <a:gd name="connsiteX2" fmla="*/ 1468582 w 2161309"/>
              <a:gd name="connsiteY2" fmla="*/ 379557 h 381483"/>
              <a:gd name="connsiteX3" fmla="*/ 2161309 w 2161309"/>
              <a:gd name="connsiteY3" fmla="*/ 120939 h 3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309" h="381483">
                <a:moveTo>
                  <a:pt x="0" y="296429"/>
                </a:moveTo>
                <a:cubicBezTo>
                  <a:pt x="260927" y="141720"/>
                  <a:pt x="521855" y="-12989"/>
                  <a:pt x="766619" y="866"/>
                </a:cubicBezTo>
                <a:cubicBezTo>
                  <a:pt x="1011383" y="14721"/>
                  <a:pt x="1236134" y="359545"/>
                  <a:pt x="1468582" y="379557"/>
                </a:cubicBezTo>
                <a:cubicBezTo>
                  <a:pt x="1701030" y="399569"/>
                  <a:pt x="1931169" y="260254"/>
                  <a:pt x="2161309" y="120939"/>
                </a:cubicBezTo>
              </a:path>
            </a:pathLst>
          </a:custGeom>
          <a:noFill/>
          <a:ln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3A3379A-D184-598E-18CF-3164555FFBC6}"/>
              </a:ext>
            </a:extLst>
          </p:cNvPr>
          <p:cNvSpPr/>
          <p:nvPr/>
        </p:nvSpPr>
        <p:spPr>
          <a:xfrm>
            <a:off x="8791151" y="1849064"/>
            <a:ext cx="2133600" cy="461818"/>
          </a:xfrm>
          <a:custGeom>
            <a:avLst/>
            <a:gdLst>
              <a:gd name="connsiteX0" fmla="*/ 0 w 2133600"/>
              <a:gd name="connsiteY0" fmla="*/ 0 h 461818"/>
              <a:gd name="connsiteX1" fmla="*/ 655782 w 2133600"/>
              <a:gd name="connsiteY1" fmla="*/ 424872 h 461818"/>
              <a:gd name="connsiteX2" fmla="*/ 1533236 w 2133600"/>
              <a:gd name="connsiteY2" fmla="*/ 424872 h 461818"/>
              <a:gd name="connsiteX3" fmla="*/ 2133600 w 2133600"/>
              <a:gd name="connsiteY3" fmla="*/ 461818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461818">
                <a:moveTo>
                  <a:pt x="0" y="0"/>
                </a:moveTo>
                <a:cubicBezTo>
                  <a:pt x="200121" y="177030"/>
                  <a:pt x="400243" y="354060"/>
                  <a:pt x="655782" y="424872"/>
                </a:cubicBezTo>
                <a:cubicBezTo>
                  <a:pt x="911321" y="495684"/>
                  <a:pt x="1286933" y="418714"/>
                  <a:pt x="1533236" y="424872"/>
                </a:cubicBezTo>
                <a:cubicBezTo>
                  <a:pt x="1779539" y="431030"/>
                  <a:pt x="1956569" y="446424"/>
                  <a:pt x="2133600" y="461818"/>
                </a:cubicBezTo>
              </a:path>
            </a:pathLst>
          </a:custGeom>
          <a:noFill/>
          <a:ln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9DB31CB-B882-380E-FEC6-BF613451D286}"/>
              </a:ext>
            </a:extLst>
          </p:cNvPr>
          <p:cNvSpPr/>
          <p:nvPr/>
        </p:nvSpPr>
        <p:spPr>
          <a:xfrm>
            <a:off x="8772678" y="1839827"/>
            <a:ext cx="1468582" cy="1020123"/>
          </a:xfrm>
          <a:custGeom>
            <a:avLst/>
            <a:gdLst>
              <a:gd name="connsiteX0" fmla="*/ 0 w 1468582"/>
              <a:gd name="connsiteY0" fmla="*/ 0 h 1020123"/>
              <a:gd name="connsiteX1" fmla="*/ 508000 w 1468582"/>
              <a:gd name="connsiteY1" fmla="*/ 886691 h 1020123"/>
              <a:gd name="connsiteX2" fmla="*/ 1200728 w 1468582"/>
              <a:gd name="connsiteY2" fmla="*/ 1016000 h 1020123"/>
              <a:gd name="connsiteX3" fmla="*/ 1468582 w 1468582"/>
              <a:gd name="connsiteY3" fmla="*/ 886691 h 102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8582" h="1020123">
                <a:moveTo>
                  <a:pt x="0" y="0"/>
                </a:moveTo>
                <a:cubicBezTo>
                  <a:pt x="153939" y="358679"/>
                  <a:pt x="307879" y="717358"/>
                  <a:pt x="508000" y="886691"/>
                </a:cubicBezTo>
                <a:cubicBezTo>
                  <a:pt x="708121" y="1056024"/>
                  <a:pt x="1040631" y="1016000"/>
                  <a:pt x="1200728" y="1016000"/>
                </a:cubicBezTo>
                <a:cubicBezTo>
                  <a:pt x="1360825" y="1016000"/>
                  <a:pt x="1414703" y="951345"/>
                  <a:pt x="1468582" y="886691"/>
                </a:cubicBezTo>
              </a:path>
            </a:pathLst>
          </a:custGeom>
          <a:noFill/>
          <a:ln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ABAD1F-3FE7-D7C0-436A-7AF3201E91B3}"/>
              </a:ext>
            </a:extLst>
          </p:cNvPr>
          <p:cNvSpPr/>
          <p:nvPr/>
        </p:nvSpPr>
        <p:spPr>
          <a:xfrm>
            <a:off x="8661842" y="1806537"/>
            <a:ext cx="138545" cy="127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12C907-00C0-9A16-C4C2-356F17B198C9}"/>
              </a:ext>
            </a:extLst>
          </p:cNvPr>
          <p:cNvSpPr/>
          <p:nvPr/>
        </p:nvSpPr>
        <p:spPr>
          <a:xfrm>
            <a:off x="9088222" y="1589181"/>
            <a:ext cx="138545" cy="127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435DBB-974B-A545-4685-984ADAC320EB}"/>
              </a:ext>
            </a:extLst>
          </p:cNvPr>
          <p:cNvSpPr/>
          <p:nvPr/>
        </p:nvSpPr>
        <p:spPr>
          <a:xfrm>
            <a:off x="9678597" y="1525391"/>
            <a:ext cx="138545" cy="127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F978A5-B8F5-460C-241E-DD3D3557950E}"/>
              </a:ext>
            </a:extLst>
          </p:cNvPr>
          <p:cNvSpPr/>
          <p:nvPr/>
        </p:nvSpPr>
        <p:spPr>
          <a:xfrm>
            <a:off x="10171987" y="1865709"/>
            <a:ext cx="138545" cy="127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49994FD-2DED-06EC-5A8A-EF73689F87B9}"/>
              </a:ext>
            </a:extLst>
          </p:cNvPr>
          <p:cNvSpPr/>
          <p:nvPr/>
        </p:nvSpPr>
        <p:spPr>
          <a:xfrm>
            <a:off x="8170935" y="1420326"/>
            <a:ext cx="914400" cy="914400"/>
          </a:xfrm>
          <a:prstGeom prst="arc">
            <a:avLst>
              <a:gd name="adj1" fmla="val 17905268"/>
              <a:gd name="adj2" fmla="val 5634785"/>
            </a:avLst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D1E11-1C55-70D3-4B7D-99659AD5CF9A}"/>
              </a:ext>
            </a:extLst>
          </p:cNvPr>
          <p:cNvSpPr txBox="1"/>
          <p:nvPr/>
        </p:nvSpPr>
        <p:spPr>
          <a:xfrm>
            <a:off x="8252288" y="1634876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</a:t>
            </a:r>
            <a:r>
              <a:rPr lang="en-US" sz="2400" i="1" baseline="-2500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12701A-2116-9D56-86D9-89FAF99994FA}"/>
              </a:ext>
            </a:extLst>
          </p:cNvPr>
          <p:cNvSpPr txBox="1"/>
          <p:nvPr/>
        </p:nvSpPr>
        <p:spPr>
          <a:xfrm>
            <a:off x="10446594" y="1387011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ym typeface="Symbol" panose="05050102010706020507" pitchFamily="18" charset="2"/>
              </a:rPr>
              <a:t></a:t>
            </a:r>
            <a:endParaRPr lang="en-US" sz="2400"/>
          </a:p>
        </p:txBody>
      </p:sp>
      <p:pic>
        <p:nvPicPr>
          <p:cNvPr id="15" name="Picture 14" descr="\documentclass{article}&#10;\usepackage{amsmath}&#10;\pagestyle{empty}&#10;\begin{document}&#10;\begin{align*}&#10;J(s;\underline{\theta}) &amp;= E_{\tau\sim p(\tau;\underline{\theta})} [R(\tau)] = \int_{\tau}p(\tau;\underline{\theta})R(\tau) d{\tau}\\&#10;p(\tau;\underline{\theta}) &amp;= \prod_{i{=}0}^{T{-}1} \underbrace{\pi_{\underline{\theta}}(A_i|s_i)}_{policy\ network}*\underbrace{P(s_{i{+}1}|s_i,A_i)}_{environment}&#10;\end{align*}&#10;\end{document}" title="IguanaTex Bitmap Display">
            <a:extLst>
              <a:ext uri="{FF2B5EF4-FFF2-40B4-BE49-F238E27FC236}">
                <a16:creationId xmlns:a16="http://schemas.microsoft.com/office/drawing/2014/main" id="{C3E1A603-D5B9-10AB-60AE-25C32D7751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38" y="3190439"/>
            <a:ext cx="4163805" cy="1372284"/>
          </a:xfrm>
          <a:prstGeom prst="rect">
            <a:avLst/>
          </a:prstGeom>
        </p:spPr>
      </p:pic>
      <p:pic>
        <p:nvPicPr>
          <p:cNvPr id="52" name="Picture 51" descr="\documentclass{article}&#10;\usepackage{amsmath}&#10;\pagestyle{empty}&#10;\begin{document}&#10;\begin{align*}&#10;J(s;\underline{\theta}{^1}) &amp;= E_{\tau\sim p(\tau;\underline{\theta}^1)} [R(\tau)] = \int_{\tau}p(\tau;\underline{\theta}) \frac{p(\tau;\underline{\theta}^1)}{p(\tau;\underline{\theta})}R(\tau) d{\tau}\\&#10;&amp;= E_{\tau\sim p(\tau;\underline{\theta})}\biggr[\frac{p(\tau;\underline{\theta}^1)}{p(\tau;\underline{\theta})}R(\tau)\biggr]\\&#10;\end{align*}&#10;\end{document}" title="IguanaTex Bitmap Display">
            <a:extLst>
              <a:ext uri="{FF2B5EF4-FFF2-40B4-BE49-F238E27FC236}">
                <a16:creationId xmlns:a16="http://schemas.microsoft.com/office/drawing/2014/main" id="{29E37F6E-3974-C03B-14DA-826C52D3C9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5" y="4423013"/>
            <a:ext cx="5235791" cy="121362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9BAE8D-C3A9-65DA-9E01-4E4C10A780B4}"/>
              </a:ext>
            </a:extLst>
          </p:cNvPr>
          <p:cNvCxnSpPr/>
          <p:nvPr/>
        </p:nvCxnSpPr>
        <p:spPr>
          <a:xfrm>
            <a:off x="9006840" y="4956048"/>
            <a:ext cx="0" cy="17282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423E71-D72B-BCFC-6FA2-7692E7F158BC}"/>
              </a:ext>
            </a:extLst>
          </p:cNvPr>
          <p:cNvCxnSpPr/>
          <p:nvPr/>
        </p:nvCxnSpPr>
        <p:spPr>
          <a:xfrm>
            <a:off x="8050173" y="5901056"/>
            <a:ext cx="20703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F0FF9D-E969-884E-89C9-407C595A8D45}"/>
              </a:ext>
            </a:extLst>
          </p:cNvPr>
          <p:cNvCxnSpPr>
            <a:cxnSpLocks/>
          </p:cNvCxnSpPr>
          <p:nvPr/>
        </p:nvCxnSpPr>
        <p:spPr>
          <a:xfrm flipV="1">
            <a:off x="9331611" y="5442280"/>
            <a:ext cx="346986" cy="1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56BB5E-BEA3-278B-66BE-3985D4AC254B}"/>
              </a:ext>
            </a:extLst>
          </p:cNvPr>
          <p:cNvCxnSpPr>
            <a:cxnSpLocks/>
          </p:cNvCxnSpPr>
          <p:nvPr/>
        </p:nvCxnSpPr>
        <p:spPr>
          <a:xfrm flipV="1">
            <a:off x="9664554" y="5418436"/>
            <a:ext cx="455943" cy="26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91C9FCC-2020-C81F-5CCE-5A0137A470F6}"/>
              </a:ext>
            </a:extLst>
          </p:cNvPr>
          <p:cNvSpPr/>
          <p:nvPr/>
        </p:nvSpPr>
        <p:spPr>
          <a:xfrm>
            <a:off x="9259361" y="5554690"/>
            <a:ext cx="138545" cy="127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20C96E5-CB39-E92A-4466-17684E6725C5}"/>
              </a:ext>
            </a:extLst>
          </p:cNvPr>
          <p:cNvSpPr/>
          <p:nvPr/>
        </p:nvSpPr>
        <p:spPr>
          <a:xfrm>
            <a:off x="9662518" y="5351913"/>
            <a:ext cx="138545" cy="127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19D93A-BA3F-08C0-547E-E81F8D723581}"/>
              </a:ext>
            </a:extLst>
          </p:cNvPr>
          <p:cNvSpPr/>
          <p:nvPr/>
        </p:nvSpPr>
        <p:spPr>
          <a:xfrm>
            <a:off x="10102714" y="5335950"/>
            <a:ext cx="138545" cy="127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53DED4-5695-5BA5-2743-BA4885E42F80}"/>
              </a:ext>
            </a:extLst>
          </p:cNvPr>
          <p:cNvSpPr/>
          <p:nvPr/>
        </p:nvSpPr>
        <p:spPr>
          <a:xfrm>
            <a:off x="8907259" y="5112590"/>
            <a:ext cx="949848" cy="93439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CC8BCA-26D1-156F-2874-9046DEC8B43A}"/>
              </a:ext>
            </a:extLst>
          </p:cNvPr>
          <p:cNvSpPr txBox="1"/>
          <p:nvPr/>
        </p:nvSpPr>
        <p:spPr>
          <a:xfrm>
            <a:off x="9009981" y="546353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ym typeface="Symbol" panose="05050102010706020507" pitchFamily="18" charset="2"/>
              </a:rPr>
              <a:t></a:t>
            </a:r>
            <a:endParaRPr lang="en-US" u="sng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B10DE-3C58-8011-56EF-08BE12D8A15A}"/>
              </a:ext>
            </a:extLst>
          </p:cNvPr>
          <p:cNvSpPr txBox="1"/>
          <p:nvPr/>
        </p:nvSpPr>
        <p:spPr>
          <a:xfrm>
            <a:off x="9305163" y="511259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ym typeface="Symbol" panose="05050102010706020507" pitchFamily="18" charset="2"/>
              </a:rPr>
              <a:t></a:t>
            </a:r>
            <a:r>
              <a:rPr lang="en-US" u="sng" baseline="30000" dirty="0">
                <a:sym typeface="Symbol" panose="05050102010706020507" pitchFamily="18" charset="2"/>
              </a:rPr>
              <a:t>1</a:t>
            </a:r>
            <a:endParaRPr lang="en-US" u="sn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E08B5C-9D5B-9A2B-1959-5865C02D8FCD}"/>
              </a:ext>
            </a:extLst>
          </p:cNvPr>
          <p:cNvSpPr txBox="1"/>
          <p:nvPr/>
        </p:nvSpPr>
        <p:spPr>
          <a:xfrm>
            <a:off x="8661374" y="6149999"/>
            <a:ext cx="2591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Gradient ascent in</a:t>
            </a:r>
          </a:p>
          <a:p>
            <a:pPr algn="ctr"/>
            <a:r>
              <a:rPr lang="en-US" sz="1600" dirty="0"/>
              <a:t>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3783812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BC5868A-D057-1116-720C-9DBF58C4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0FB4-61FA-A525-6480-B25C3F3E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Control variates (intuition)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40AF7BAE-630F-4314-396B-5E464EF2CBAC}"/>
              </a:ext>
            </a:extLst>
          </p:cNvPr>
          <p:cNvSpPr txBox="1">
            <a:spLocks/>
          </p:cNvSpPr>
          <p:nvPr/>
        </p:nvSpPr>
        <p:spPr>
          <a:xfrm>
            <a:off x="467623" y="1470660"/>
            <a:ext cx="6739627" cy="45466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Example: poll to determine fraction of people in US who approve of Trump’s performance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possibility: interview thousands of randomly chosen people to ensure representative sample (reduce variance)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lang="en-US" sz="7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Problem: expensive</a:t>
            </a:r>
            <a:br>
              <a:rPr lang="en-US" sz="7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</a:br>
            <a:endParaRPr lang="en-US" sz="7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  <a:p>
            <a:pPr marL="0" indent="0"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None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Another possibility: s</a:t>
            </a:r>
            <a:r>
              <a:rPr lang="en-US" sz="80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maller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sample size to reduce cost</a:t>
            </a:r>
          </a:p>
          <a:p>
            <a:pPr lvl="1">
              <a:buClr>
                <a:srgbClr val="E48312"/>
              </a:buClr>
            </a:pPr>
            <a:r>
              <a:rPr lang="en-US" sz="7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Problem: larger variance, so sample may not be representative</a:t>
            </a:r>
            <a:br>
              <a:rPr lang="en-US" sz="7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</a:br>
            <a:endParaRPr kumimoji="0" lang="en-US" sz="8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None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Idea: use smaller sample size but also ask people for party 	affiliation (control variate)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)We know fraction of country </a:t>
            </a:r>
            <a:r>
              <a:rPr lang="en-US" sz="7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that is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Republican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(ii)Republicans</a:t>
            </a:r>
            <a:r>
              <a:rPr lang="en-US" sz="7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are more likely to approve of Trump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lang="en-US" sz="7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If Republicans are </a:t>
            </a:r>
          </a:p>
          <a:p>
            <a:pPr lvl="2">
              <a:buClr>
                <a:srgbClr val="E48312"/>
              </a:buClr>
            </a:pPr>
            <a:r>
              <a:rPr lang="en-US" sz="6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overrepresented in sample: reduce sample estimate of Trump approvers to obtain population estimate</a:t>
            </a:r>
          </a:p>
          <a:p>
            <a:pPr lvl="2">
              <a:buClr>
                <a:srgbClr val="E48312"/>
              </a:buClr>
            </a:pPr>
            <a:r>
              <a:rPr lang="en-US" sz="6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underrepresented in sample: increase sample estimate </a:t>
            </a:r>
            <a:br>
              <a:rPr lang="en-US" sz="7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</a:br>
            <a:endParaRPr lang="en-US" sz="7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  <a:p>
            <a:pPr marL="0" indent="0"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None/>
            </a:pP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Easy to extend to more control variates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7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375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-up of a board game&#10;&#10;AI-generated content may be incorrect.">
            <a:extLst>
              <a:ext uri="{FF2B5EF4-FFF2-40B4-BE49-F238E27FC236}">
                <a16:creationId xmlns:a16="http://schemas.microsoft.com/office/drawing/2014/main" id="{E8840FBE-14F3-5CEF-CD24-0CFC88B6C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060" y="2005894"/>
            <a:ext cx="2837260" cy="30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7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7D92004-E36A-E09F-01B6-7BAE5319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8 1">
            <a:extLst>
              <a:ext uri="{FF2B5EF4-FFF2-40B4-BE49-F238E27FC236}">
                <a16:creationId xmlns:a16="http://schemas.microsoft.com/office/drawing/2014/main" id="{5D848CD3-6521-0795-2B4D-B1F3B983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172" y="3697277"/>
            <a:ext cx="8483993" cy="2686422"/>
          </a:xfrm>
        </p:spPr>
        <p:txBody>
          <a:bodyPr>
            <a:normAutofit/>
          </a:bodyPr>
          <a:lstStyle/>
          <a:p>
            <a:endParaRPr lang="en-US" sz="2400"/>
          </a:p>
          <a:p>
            <a:endParaRPr lang="en-US" sz="2400"/>
          </a:p>
          <a:p>
            <a:endParaRPr lang="en-US" sz="3800"/>
          </a:p>
          <a:p>
            <a:endParaRPr lang="en-US" sz="3800"/>
          </a:p>
          <a:p>
            <a:endParaRPr lang="en-US" sz="3800"/>
          </a:p>
          <a:p>
            <a:pPr lvl="1"/>
            <a:endParaRPr lang="en-US"/>
          </a:p>
          <a:p>
            <a:pPr marL="201168" lvl="1" indent="0">
              <a:buNone/>
            </a:pPr>
            <a:endParaRPr lang="en-US" sz="3450"/>
          </a:p>
          <a:p>
            <a:endParaRPr lang="en-US" sz="3750" i="1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59B4A183-051C-27AB-B08A-541267BB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9"/>
            <a:ext cx="10273165" cy="994172"/>
          </a:xfrm>
        </p:spPr>
        <p:txBody>
          <a:bodyPr>
            <a:normAutofit/>
          </a:bodyPr>
          <a:lstStyle/>
          <a:p>
            <a:r>
              <a:rPr lang="en-US" dirty="0"/>
              <a:t>Control variates </a:t>
            </a:r>
          </a:p>
        </p:txBody>
      </p:sp>
      <p:pic>
        <p:nvPicPr>
          <p:cNvPr id="201" name="Picture 200" descr="\documentclass{article}&#10;\usepackage{amsmath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&#10;\begin{mdframed}&#10;\vspace*{-0.2in}&#10;\begin{align*}&#10;\underbrace{h(x)}_{\text{corrected function}} &amp;= \underbrace{f(x)}_{\text{function of interest}} + \underbrace{c}_{\text{any constant}}*(\underbrace{g(x)}_{\text{easy to compute}} - \underbrace{E[g(x)]}_{\text{known}}\ \ )\\&#10;\hat{E}[h(x)] &amp;= \frac{1}{N}\sum_{i{=}1}^N (f(X_i) + c*(g(X_i)-E[g(x)])&#10;\end{align*}&#10;\end{mdframed}&#10;\noindent&#10;\begin{mdframed}&#10;Expectation: $E[h(x)] = E[f(x)] + c*(E[g(x) - E[g(x)]) = E[f(x)]$\\&#10;\\&#10;So $\hat{E}[h(x)]$ is unbiased estimator for $E[f(x)]$\\&#10;\end{mdframed}&#10;\begin{mdframed}&#10;Variance: $\sigma^2(h(x)) = \sigma^2(f(x)) + c^2\sigma^2(g(x)) +2c*Cov(f(x),g(x))$\\&#10;\\&#10;Variance minimized when $c = -\frac{Cov(f(x),g(x))}{\sigma^2(g(x))}\ \implies$ \\&#10;\[\sigma^2(h(x))&#10;= \sigma^2(f(x))\biggr[1 - \frac{Cov^2(f(x),g(x))}{\sigma^2(f(x))\sigma^2(g(x))} \biggr] = \sigma^2(f(x))(1 - \rho_{x,y}^2)\]\\&#10;Note that $\sigma^2(h(x)\leq \sigma^2(f(x))$. No win if zero correlation between $f$ and $g$.&#10;\end{mdframed}&#10;\end{document}" title="IguanaTex Bitmap Display">
            <a:extLst>
              <a:ext uri="{FF2B5EF4-FFF2-40B4-BE49-F238E27FC236}">
                <a16:creationId xmlns:a16="http://schemas.microsoft.com/office/drawing/2014/main" id="{7204A4C8-6FAC-985C-033F-545BBCACC1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93" y="1267973"/>
            <a:ext cx="5563470" cy="5115726"/>
          </a:xfrm>
          <a:prstGeom prst="rect">
            <a:avLst/>
          </a:prstGeom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AA6B962-AFC4-41C2-33C8-B1CDDC9AE9E3}"/>
              </a:ext>
            </a:extLst>
          </p:cNvPr>
          <p:cNvCxnSpPr>
            <a:cxnSpLocks/>
          </p:cNvCxnSpPr>
          <p:nvPr/>
        </p:nvCxnSpPr>
        <p:spPr>
          <a:xfrm flipV="1">
            <a:off x="7445641" y="4697069"/>
            <a:ext cx="1644950" cy="86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58B83DFE-7F84-D74F-A241-FA738C8D06E5}"/>
              </a:ext>
            </a:extLst>
          </p:cNvPr>
          <p:cNvSpPr txBox="1"/>
          <p:nvPr/>
        </p:nvSpPr>
        <p:spPr>
          <a:xfrm>
            <a:off x="8511592" y="4332602"/>
            <a:ext cx="3523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Pearson’s correlation coefficient</a:t>
            </a:r>
          </a:p>
          <a:p>
            <a:pPr algn="ctr"/>
            <a:r>
              <a:rPr lang="en-US" sz="2000" dirty="0"/>
              <a:t>-1 </a:t>
            </a:r>
            <a:r>
              <a:rPr lang="en-US" sz="2000" dirty="0">
                <a:sym typeface="Symbol" panose="05050102010706020507" pitchFamily="18" charset="2"/>
              </a:rPr>
              <a:t> </a:t>
            </a:r>
            <a:r>
              <a:rPr lang="en-US" sz="2000" i="1" baseline="-25000" dirty="0" err="1">
                <a:sym typeface="Symbol" panose="05050102010706020507" pitchFamily="18" charset="2"/>
              </a:rPr>
              <a:t>x,y</a:t>
            </a:r>
            <a:r>
              <a:rPr lang="en-US" sz="2000" dirty="0">
                <a:sym typeface="Symbol" panose="05050102010706020507" pitchFamily="18" charset="2"/>
              </a:rPr>
              <a:t> 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791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210A-FB31-08A1-829C-7B66EBD7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defTabSz="914400">
              <a:lnSpc>
                <a:spcPct val="85000"/>
              </a:lnSpc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variates example (from Wikipedia)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EF14D-69F7-7204-B66E-4FE1767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39" y="1094655"/>
            <a:ext cx="7399980" cy="5532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9B296-3C6C-8FD0-06C1-6C26F6B02120}"/>
              </a:ext>
            </a:extLst>
          </p:cNvPr>
          <p:cNvSpPr txBox="1"/>
          <p:nvPr/>
        </p:nvSpPr>
        <p:spPr>
          <a:xfrm>
            <a:off x="6802582" y="6174570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https://en.wikipedia.org/wiki/Control_variates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1F398-1C57-9198-B60B-B120B1C6B5E2}"/>
              </a:ext>
            </a:extLst>
          </p:cNvPr>
          <p:cNvSpPr txBox="1"/>
          <p:nvPr/>
        </p:nvSpPr>
        <p:spPr>
          <a:xfrm>
            <a:off x="3205018" y="1556448"/>
            <a:ext cx="2603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Exact value = ln 2 = 0.69314718</a:t>
            </a:r>
          </a:p>
        </p:txBody>
      </p:sp>
    </p:spTree>
    <p:extLst>
      <p:ext uri="{BB962C8B-B14F-4D97-AF65-F5344CB8AC3E}">
        <p14:creationId xmlns:p14="http://schemas.microsoft.com/office/powerpoint/2010/main" val="94790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74F6933-3F9A-05B0-90D2-8B86CB2A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8 1">
            <a:extLst>
              <a:ext uri="{FF2B5EF4-FFF2-40B4-BE49-F238E27FC236}">
                <a16:creationId xmlns:a16="http://schemas.microsoft.com/office/drawing/2014/main" id="{E9D82D9E-E0CE-33CD-BD24-80F9B4175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172" y="3697277"/>
            <a:ext cx="8483993" cy="2686422"/>
          </a:xfrm>
        </p:spPr>
        <p:txBody>
          <a:bodyPr>
            <a:normAutofit/>
          </a:bodyPr>
          <a:lstStyle/>
          <a:p>
            <a:endParaRPr lang="en-US" sz="2400"/>
          </a:p>
          <a:p>
            <a:endParaRPr lang="en-US" sz="2400"/>
          </a:p>
          <a:p>
            <a:endParaRPr lang="en-US" sz="3800"/>
          </a:p>
          <a:p>
            <a:endParaRPr lang="en-US" sz="3800"/>
          </a:p>
          <a:p>
            <a:endParaRPr lang="en-US" sz="3800"/>
          </a:p>
          <a:p>
            <a:pPr lvl="1"/>
            <a:endParaRPr lang="en-US"/>
          </a:p>
          <a:p>
            <a:pPr marL="201168" lvl="1" indent="0">
              <a:buNone/>
            </a:pPr>
            <a:endParaRPr lang="en-US" sz="3450"/>
          </a:p>
          <a:p>
            <a:endParaRPr lang="en-US" sz="3750" i="1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756106E-204F-B23B-8E46-3A3309DA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9"/>
            <a:ext cx="10273165" cy="994172"/>
          </a:xfrm>
        </p:spPr>
        <p:txBody>
          <a:bodyPr>
            <a:normAutofit/>
          </a:bodyPr>
          <a:lstStyle/>
          <a:p>
            <a:r>
              <a:rPr lang="en-US" dirty="0"/>
              <a:t>Control variates in RL </a:t>
            </a:r>
          </a:p>
        </p:txBody>
      </p:sp>
      <p:pic>
        <p:nvPicPr>
          <p:cNvPr id="44" name="Picture 43" descr="\documentclass{article}&#10;\usepackage{amsmath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&#10;\begin{mdframed}&#10;\vspace*{-0.2in}&#10;\[\underbrace{h(x)}_{\text{corrected function}} = \underbrace{f(x)}_{\text{function of interest}} + \underbrace{c}_{\text{any constant}}*(\underbrace{g(x)}_{\text{easy to compute}} - \underbrace{E[g(x)]}_{\text{known}}\ \ )\]\\&#10;Most RL applications: c = -1 so &#10;\[h(x) = f(x) - g(x) + E[g(x)]\]&#10;Intuition: $E[g(x)]$ should be a good approximation for $E[f(x)]$ and\\ \ \  $E[f(x)-g(x)]$ provides correction and is estimated by sampling.&#10;\end{mdframed}&#10;\noindent&#10;\begin{mdframed}&#10;Variance: $\sigma^2(h(x)) = \sigma^2(f(x)) + \sigma^2(g(x)) -2*Cov(f(x),g(x))$\\&#10;\\&#10;Win if $Cov(f(x),g(x)) \geq \sigma^2(g(x))$ (in particular, $f(x)$ and $g(x)$ must be positively correlated)&#10;\end{mdframed}&#10;\end{document}" title="IguanaTex Bitmap Display">
            <a:extLst>
              <a:ext uri="{FF2B5EF4-FFF2-40B4-BE49-F238E27FC236}">
                <a16:creationId xmlns:a16="http://schemas.microsoft.com/office/drawing/2014/main" id="{5F929E57-C97C-1BDF-04E9-1AAB4114B6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0" y="1289544"/>
            <a:ext cx="6763129" cy="45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2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17B569BD-60F8-4B5C-BF2A-AAED84E571EA}"/>
              </a:ext>
            </a:extLst>
          </p:cNvPr>
          <p:cNvSpPr/>
          <p:nvPr/>
        </p:nvSpPr>
        <p:spPr>
          <a:xfrm>
            <a:off x="5604445" y="5392035"/>
            <a:ext cx="983113" cy="36576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7479AC-8C4F-58AF-EB59-73FC644CC746}"/>
              </a:ext>
            </a:extLst>
          </p:cNvPr>
          <p:cNvSpPr/>
          <p:nvPr/>
        </p:nvSpPr>
        <p:spPr>
          <a:xfrm>
            <a:off x="6692996" y="4560696"/>
            <a:ext cx="1230668" cy="61094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BFC0A-7638-3DE1-1D9B-3A5A8F5EDDBA}"/>
              </a:ext>
            </a:extLst>
          </p:cNvPr>
          <p:cNvSpPr/>
          <p:nvPr/>
        </p:nvSpPr>
        <p:spPr>
          <a:xfrm>
            <a:off x="5072920" y="3830851"/>
            <a:ext cx="1230668" cy="610940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808738-BC75-4786-11BE-59CC57805812}"/>
              </a:ext>
            </a:extLst>
          </p:cNvPr>
          <p:cNvSpPr/>
          <p:nvPr/>
        </p:nvSpPr>
        <p:spPr>
          <a:xfrm>
            <a:off x="6450233" y="2717304"/>
            <a:ext cx="2808542" cy="69408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DC73DC-BCF1-F990-0FF0-199A51AD7FD0}"/>
              </a:ext>
            </a:extLst>
          </p:cNvPr>
          <p:cNvSpPr/>
          <p:nvPr/>
        </p:nvSpPr>
        <p:spPr>
          <a:xfrm>
            <a:off x="3440837" y="2716093"/>
            <a:ext cx="2045412" cy="69408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2E642-56CC-9E2E-41C1-A233DF702558}"/>
              </a:ext>
            </a:extLst>
          </p:cNvPr>
          <p:cNvSpPr txBox="1"/>
          <p:nvPr/>
        </p:nvSpPr>
        <p:spPr>
          <a:xfrm>
            <a:off x="3577321" y="2828095"/>
            <a:ext cx="18448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Monte Carlo integration</a:t>
            </a:r>
            <a:br>
              <a:rPr lang="en-US" sz="1350">
                <a:latin typeface="Calibri Light" panose="020F0302020204030204" pitchFamily="34" charset="0"/>
              </a:rPr>
            </a:br>
            <a:r>
              <a:rPr lang="en-US" sz="1350">
                <a:latin typeface="Calibri Light" panose="020F0302020204030204" pitchFamily="34" charset="0"/>
              </a:rPr>
              <a:t>w/ uniform sampling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C95290F-08E7-8FDB-1D01-41D18DE6A0DB}"/>
              </a:ext>
            </a:extLst>
          </p:cNvPr>
          <p:cNvSpPr/>
          <p:nvPr/>
        </p:nvSpPr>
        <p:spPr>
          <a:xfrm>
            <a:off x="2866682" y="1529881"/>
            <a:ext cx="1319096" cy="484748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1EEA03-8316-D1B2-0330-1D1360AB23D1}"/>
              </a:ext>
            </a:extLst>
          </p:cNvPr>
          <p:cNvSpPr/>
          <p:nvPr/>
        </p:nvSpPr>
        <p:spPr>
          <a:xfrm>
            <a:off x="5444774" y="1552158"/>
            <a:ext cx="1510673" cy="505957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D4AAF-7D45-0992-B0E2-BEE4F3C0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1" y="-16870"/>
            <a:ext cx="7886700" cy="994172"/>
          </a:xfrm>
        </p:spPr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77DDA-C797-0DFC-0166-9B744D2CB37B}"/>
              </a:ext>
            </a:extLst>
          </p:cNvPr>
          <p:cNvSpPr txBox="1"/>
          <p:nvPr/>
        </p:nvSpPr>
        <p:spPr>
          <a:xfrm>
            <a:off x="5762333" y="5441230"/>
            <a:ext cx="628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ML/RL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BE7F14-94A5-67C6-4C36-BB2B1C88CAF1}"/>
              </a:ext>
            </a:extLst>
          </p:cNvPr>
          <p:cNvSpPr/>
          <p:nvPr/>
        </p:nvSpPr>
        <p:spPr>
          <a:xfrm>
            <a:off x="6011856" y="4941571"/>
            <a:ext cx="691783" cy="441379"/>
          </a:xfrm>
          <a:custGeom>
            <a:avLst/>
            <a:gdLst>
              <a:gd name="connsiteX0" fmla="*/ 63857 w 886817"/>
              <a:gd name="connsiteY0" fmla="*/ 487680 h 487680"/>
              <a:gd name="connsiteX1" fmla="*/ 84177 w 886817"/>
              <a:gd name="connsiteY1" fmla="*/ 213360 h 487680"/>
              <a:gd name="connsiteX2" fmla="*/ 886817 w 886817"/>
              <a:gd name="connsiteY2" fmla="*/ 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6817" h="487680">
                <a:moveTo>
                  <a:pt x="63857" y="487680"/>
                </a:moveTo>
                <a:cubicBezTo>
                  <a:pt x="5437" y="391160"/>
                  <a:pt x="-52983" y="294640"/>
                  <a:pt x="84177" y="213360"/>
                </a:cubicBezTo>
                <a:cubicBezTo>
                  <a:pt x="221337" y="132080"/>
                  <a:pt x="554077" y="66040"/>
                  <a:pt x="886817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3DB2C-EE39-A0C9-F332-C2C1EA5FA549}"/>
              </a:ext>
            </a:extLst>
          </p:cNvPr>
          <p:cNvSpPr txBox="1"/>
          <p:nvPr/>
        </p:nvSpPr>
        <p:spPr>
          <a:xfrm>
            <a:off x="6786880" y="4623793"/>
            <a:ext cx="10627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Gradients of</a:t>
            </a:r>
          </a:p>
          <a:p>
            <a:r>
              <a:rPr lang="en-US" sz="1350">
                <a:latin typeface="Calibri Light" panose="020F0302020204030204" pitchFamily="34" charset="0"/>
              </a:rPr>
              <a:t>expectations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4152213-AFDB-EC4F-074F-B694E561F4C4}"/>
              </a:ext>
            </a:extLst>
          </p:cNvPr>
          <p:cNvSpPr/>
          <p:nvPr/>
        </p:nvSpPr>
        <p:spPr>
          <a:xfrm>
            <a:off x="5553018" y="4445512"/>
            <a:ext cx="486647" cy="732279"/>
          </a:xfrm>
          <a:custGeom>
            <a:avLst/>
            <a:gdLst>
              <a:gd name="connsiteX0" fmla="*/ 447040 w 455822"/>
              <a:gd name="connsiteY0" fmla="*/ 335280 h 335280"/>
              <a:gd name="connsiteX1" fmla="*/ 396240 w 455822"/>
              <a:gd name="connsiteY1" fmla="*/ 132080 h 335280"/>
              <a:gd name="connsiteX2" fmla="*/ 0 w 455822"/>
              <a:gd name="connsiteY2" fmla="*/ 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822" h="335280">
                <a:moveTo>
                  <a:pt x="447040" y="335280"/>
                </a:moveTo>
                <a:cubicBezTo>
                  <a:pt x="458893" y="261620"/>
                  <a:pt x="470747" y="187960"/>
                  <a:pt x="396240" y="132080"/>
                </a:cubicBezTo>
                <a:cubicBezTo>
                  <a:pt x="321733" y="76200"/>
                  <a:pt x="160866" y="38100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956489-E137-52E2-75BB-2C6E62F3EF7A}"/>
              </a:ext>
            </a:extLst>
          </p:cNvPr>
          <p:cNvSpPr txBox="1"/>
          <p:nvPr/>
        </p:nvSpPr>
        <p:spPr>
          <a:xfrm>
            <a:off x="5133197" y="4011339"/>
            <a:ext cx="10652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Expectations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D461E-95A6-E94D-8B0C-F64AE567E90E}"/>
              </a:ext>
            </a:extLst>
          </p:cNvPr>
          <p:cNvSpPr txBox="1"/>
          <p:nvPr/>
        </p:nvSpPr>
        <p:spPr>
          <a:xfrm>
            <a:off x="6680776" y="4102502"/>
            <a:ext cx="18530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Log-derivative trick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CD8522-6294-9758-FFFC-7341053D8099}"/>
              </a:ext>
            </a:extLst>
          </p:cNvPr>
          <p:cNvSpPr/>
          <p:nvPr/>
        </p:nvSpPr>
        <p:spPr>
          <a:xfrm>
            <a:off x="6243309" y="4297427"/>
            <a:ext cx="1001348" cy="255525"/>
          </a:xfrm>
          <a:custGeom>
            <a:avLst/>
            <a:gdLst>
              <a:gd name="connsiteX0" fmla="*/ 1402080 w 1402080"/>
              <a:gd name="connsiteY0" fmla="*/ 236331 h 236331"/>
              <a:gd name="connsiteX1" fmla="*/ 741680 w 1402080"/>
              <a:gd name="connsiteY1" fmla="*/ 33131 h 236331"/>
              <a:gd name="connsiteX2" fmla="*/ 0 w 1402080"/>
              <a:gd name="connsiteY2" fmla="*/ 2651 h 23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080" h="236331">
                <a:moveTo>
                  <a:pt x="1402080" y="236331"/>
                </a:moveTo>
                <a:cubicBezTo>
                  <a:pt x="1188720" y="154204"/>
                  <a:pt x="975360" y="72078"/>
                  <a:pt x="741680" y="33131"/>
                </a:cubicBezTo>
                <a:cubicBezTo>
                  <a:pt x="508000" y="-5816"/>
                  <a:pt x="254000" y="-1583"/>
                  <a:pt x="0" y="2651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683D3-8841-F159-2CC5-1909398DE6B5}"/>
              </a:ext>
            </a:extLst>
          </p:cNvPr>
          <p:cNvSpPr txBox="1"/>
          <p:nvPr/>
        </p:nvSpPr>
        <p:spPr>
          <a:xfrm>
            <a:off x="5977760" y="4772010"/>
            <a:ext cx="554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Need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DF3A4F-0C3E-B299-A7D3-4654C9E0FE23}"/>
              </a:ext>
            </a:extLst>
          </p:cNvPr>
          <p:cNvSpPr txBox="1"/>
          <p:nvPr/>
        </p:nvSpPr>
        <p:spPr>
          <a:xfrm>
            <a:off x="6444425" y="2765115"/>
            <a:ext cx="28669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Numerical integration: </a:t>
            </a:r>
          </a:p>
          <a:p>
            <a:pPr algn="ctr"/>
            <a:r>
              <a:rPr lang="en-US" sz="1350">
                <a:latin typeface="Calibri Light" panose="020F0302020204030204" pitchFamily="34" charset="0"/>
              </a:rPr>
              <a:t>forward-Euler, Simpson, ……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B8D9C62-968A-7780-736E-5046716395D7}"/>
              </a:ext>
            </a:extLst>
          </p:cNvPr>
          <p:cNvSpPr/>
          <p:nvPr/>
        </p:nvSpPr>
        <p:spPr>
          <a:xfrm>
            <a:off x="5693999" y="3270367"/>
            <a:ext cx="986778" cy="546866"/>
          </a:xfrm>
          <a:custGeom>
            <a:avLst/>
            <a:gdLst>
              <a:gd name="connsiteX0" fmla="*/ 0 w 924560"/>
              <a:gd name="connsiteY0" fmla="*/ 396240 h 396240"/>
              <a:gd name="connsiteX1" fmla="*/ 528320 w 924560"/>
              <a:gd name="connsiteY1" fmla="*/ 91440 h 396240"/>
              <a:gd name="connsiteX2" fmla="*/ 924560 w 924560"/>
              <a:gd name="connsiteY2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560" h="396240">
                <a:moveTo>
                  <a:pt x="0" y="396240"/>
                </a:moveTo>
                <a:cubicBezTo>
                  <a:pt x="187113" y="276860"/>
                  <a:pt x="374227" y="157480"/>
                  <a:pt x="528320" y="91440"/>
                </a:cubicBezTo>
                <a:cubicBezTo>
                  <a:pt x="682413" y="25400"/>
                  <a:pt x="803486" y="12700"/>
                  <a:pt x="92456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3321A41-0988-A44C-16E0-E18874C59521}"/>
              </a:ext>
            </a:extLst>
          </p:cNvPr>
          <p:cNvSpPr/>
          <p:nvPr/>
        </p:nvSpPr>
        <p:spPr>
          <a:xfrm>
            <a:off x="4674729" y="3447821"/>
            <a:ext cx="1013460" cy="377813"/>
          </a:xfrm>
          <a:custGeom>
            <a:avLst/>
            <a:gdLst>
              <a:gd name="connsiteX0" fmla="*/ 599440 w 599440"/>
              <a:gd name="connsiteY0" fmla="*/ 497840 h 497840"/>
              <a:gd name="connsiteX1" fmla="*/ 386080 w 599440"/>
              <a:gd name="connsiteY1" fmla="*/ 121920 h 497840"/>
              <a:gd name="connsiteX2" fmla="*/ 0 w 599440"/>
              <a:gd name="connsiteY2" fmla="*/ 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" h="497840">
                <a:moveTo>
                  <a:pt x="599440" y="497840"/>
                </a:moveTo>
                <a:cubicBezTo>
                  <a:pt x="542713" y="351366"/>
                  <a:pt x="485987" y="204893"/>
                  <a:pt x="386080" y="121920"/>
                </a:cubicBezTo>
                <a:cubicBezTo>
                  <a:pt x="286173" y="38947"/>
                  <a:pt x="143086" y="19473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C74CF8-2638-9211-37D9-8AB567F5C8CC}"/>
              </a:ext>
            </a:extLst>
          </p:cNvPr>
          <p:cNvSpPr txBox="1"/>
          <p:nvPr/>
        </p:nvSpPr>
        <p:spPr>
          <a:xfrm>
            <a:off x="5707506" y="1559749"/>
            <a:ext cx="9852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Importance</a:t>
            </a:r>
          </a:p>
          <a:p>
            <a:pPr algn="ctr"/>
            <a:r>
              <a:rPr lang="en-US" sz="1350">
                <a:latin typeface="Calibri Light" panose="020F0302020204030204" pitchFamily="34" charset="0"/>
              </a:rPr>
              <a:t>sampling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18C97A-EAC1-9BCD-5210-646F9A812765}"/>
              </a:ext>
            </a:extLst>
          </p:cNvPr>
          <p:cNvSpPr txBox="1"/>
          <p:nvPr/>
        </p:nvSpPr>
        <p:spPr>
          <a:xfrm>
            <a:off x="3163534" y="1523693"/>
            <a:ext cx="7253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Control</a:t>
            </a:r>
          </a:p>
          <a:p>
            <a:pPr algn="ctr"/>
            <a:r>
              <a:rPr lang="en-US" sz="1350">
                <a:latin typeface="Calibri Light" panose="020F0302020204030204" pitchFamily="34" charset="0"/>
              </a:rPr>
              <a:t>variates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89D53F-D400-39FD-9538-12545652AD18}"/>
              </a:ext>
            </a:extLst>
          </p:cNvPr>
          <p:cNvSpPr txBox="1"/>
          <p:nvPr/>
        </p:nvSpPr>
        <p:spPr>
          <a:xfrm>
            <a:off x="3963911" y="2071733"/>
            <a:ext cx="16165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>
                <a:latin typeface="Calibri Light" panose="020F0302020204030204" pitchFamily="34" charset="0"/>
              </a:rPr>
              <a:t>Sample efficiency</a:t>
            </a:r>
          </a:p>
          <a:p>
            <a:pPr algn="ctr"/>
            <a:r>
              <a:rPr lang="en-US" sz="1350">
                <a:latin typeface="Calibri Light" panose="020F0302020204030204" pitchFamily="34" charset="0"/>
              </a:rPr>
              <a:t>by reducing variance</a:t>
            </a:r>
          </a:p>
        </p:txBody>
      </p:sp>
      <p:pic>
        <p:nvPicPr>
          <p:cNvPr id="38" name="Picture 37" descr="\documentclass{article}&#10;\usepackage{amsmath}&#10;\pagestyle{empty}&#10;\begin{document}&#10;&#10;$\int_{a}^{b}h(x;\theta) dx$&#10;&#10;\end{document}" title="IguanaTex Bitmap Display">
            <a:extLst>
              <a:ext uri="{FF2B5EF4-FFF2-40B4-BE49-F238E27FC236}">
                <a16:creationId xmlns:a16="http://schemas.microsoft.com/office/drawing/2014/main" id="{44F20462-5ECE-606A-B14F-4C00E80D52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877" y="4022897"/>
            <a:ext cx="1042439" cy="287994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$\nabla_{\underline{\theta}}\int_{a}^{b}g(x;\theta) dx$&#10;&#10;\end{document}" title="IguanaTex Bitmap Display">
            <a:extLst>
              <a:ext uri="{FF2B5EF4-FFF2-40B4-BE49-F238E27FC236}">
                <a16:creationId xmlns:a16="http://schemas.microsoft.com/office/drawing/2014/main" id="{2BD55E65-661F-5568-A1E5-EC7909C2D3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48" y="4733507"/>
            <a:ext cx="1391628" cy="3017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CB66763-70EB-5843-0E30-732A26C470DC}"/>
              </a:ext>
            </a:extLst>
          </p:cNvPr>
          <p:cNvSpPr txBox="1"/>
          <p:nvPr/>
        </p:nvSpPr>
        <p:spPr>
          <a:xfrm>
            <a:off x="2343213" y="2737206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Unbiased</a:t>
            </a:r>
          </a:p>
          <a:p>
            <a:endParaRPr lang="en-US" sz="1350" dirty="0">
              <a:latin typeface="Calibri Light" panose="020F0302020204030204" pitchFamily="34" charset="0"/>
            </a:endParaRPr>
          </a:p>
        </p:txBody>
      </p:sp>
      <p:pic>
        <p:nvPicPr>
          <p:cNvPr id="42" name="Picture 41" descr="\documentclass{article}&#10;\usepackage{amsmath}&#10;\pagestyle{empty}&#10;\begin{document}&#10;&#10;Variance = $O(\frac{\sigma^2(h)}{N})$&#10;&#10;\end{document}" title="IguanaTex Bitmap Display">
            <a:extLst>
              <a:ext uri="{FF2B5EF4-FFF2-40B4-BE49-F238E27FC236}">
                <a16:creationId xmlns:a16="http://schemas.microsoft.com/office/drawing/2014/main" id="{E43B740D-0A66-B8E0-5CB3-30682EF7A3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03" y="3049935"/>
            <a:ext cx="1589343" cy="2723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900B9AF-22C0-546B-5ABD-7DE9D3A67D87}"/>
              </a:ext>
            </a:extLst>
          </p:cNvPr>
          <p:cNvSpPr txBox="1"/>
          <p:nvPr/>
        </p:nvSpPr>
        <p:spPr>
          <a:xfrm>
            <a:off x="8109514" y="3396631"/>
            <a:ext cx="1809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Curse of dimensionality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6EC1E-168F-1093-2F03-5F7BA86D8B4A}"/>
              </a:ext>
            </a:extLst>
          </p:cNvPr>
          <p:cNvSpPr txBox="1"/>
          <p:nvPr/>
        </p:nvSpPr>
        <p:spPr>
          <a:xfrm>
            <a:off x="5240181" y="3316870"/>
            <a:ext cx="1001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latin typeface="Calibri Light" panose="020F0302020204030204" pitchFamily="34" charset="0"/>
              </a:rPr>
              <a:t>Estimation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C982E5B-D050-EB9C-B1AC-003BBE6A7CA3}"/>
              </a:ext>
            </a:extLst>
          </p:cNvPr>
          <p:cNvSpPr/>
          <p:nvPr/>
        </p:nvSpPr>
        <p:spPr>
          <a:xfrm>
            <a:off x="3537793" y="2016253"/>
            <a:ext cx="866569" cy="707237"/>
          </a:xfrm>
          <a:custGeom>
            <a:avLst/>
            <a:gdLst>
              <a:gd name="connsiteX0" fmla="*/ 1124712 w 1124712"/>
              <a:gd name="connsiteY0" fmla="*/ 923544 h 923544"/>
              <a:gd name="connsiteX1" fmla="*/ 612648 w 1124712"/>
              <a:gd name="connsiteY1" fmla="*/ 630936 h 923544"/>
              <a:gd name="connsiteX2" fmla="*/ 0 w 1124712"/>
              <a:gd name="connsiteY2" fmla="*/ 0 h 9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712" h="923544">
                <a:moveTo>
                  <a:pt x="1124712" y="923544"/>
                </a:moveTo>
                <a:cubicBezTo>
                  <a:pt x="962406" y="854202"/>
                  <a:pt x="800100" y="784860"/>
                  <a:pt x="612648" y="630936"/>
                </a:cubicBezTo>
                <a:cubicBezTo>
                  <a:pt x="425196" y="477012"/>
                  <a:pt x="212598" y="238506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4BD41D3-8D75-F62B-A283-AFAA5D0A8FBC}"/>
              </a:ext>
            </a:extLst>
          </p:cNvPr>
          <p:cNvSpPr/>
          <p:nvPr/>
        </p:nvSpPr>
        <p:spPr>
          <a:xfrm>
            <a:off x="4376928" y="2064258"/>
            <a:ext cx="1632204" cy="665226"/>
          </a:xfrm>
          <a:custGeom>
            <a:avLst/>
            <a:gdLst>
              <a:gd name="connsiteX0" fmla="*/ 0 w 2176272"/>
              <a:gd name="connsiteY0" fmla="*/ 886968 h 886968"/>
              <a:gd name="connsiteX1" fmla="*/ 1655064 w 2176272"/>
              <a:gd name="connsiteY1" fmla="*/ 576072 h 886968"/>
              <a:gd name="connsiteX2" fmla="*/ 2176272 w 2176272"/>
              <a:gd name="connsiteY2" fmla="*/ 0 h 8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6272" h="886968">
                <a:moveTo>
                  <a:pt x="0" y="886968"/>
                </a:moveTo>
                <a:cubicBezTo>
                  <a:pt x="646176" y="805434"/>
                  <a:pt x="1292352" y="723900"/>
                  <a:pt x="1655064" y="576072"/>
                </a:cubicBezTo>
                <a:cubicBezTo>
                  <a:pt x="2017776" y="428244"/>
                  <a:pt x="2097024" y="214122"/>
                  <a:pt x="2176272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916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63AA-8277-8BA9-E51F-458D4C14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" y="0"/>
            <a:ext cx="10058400" cy="86868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57AB2-4038-0ED9-B994-27E4D8A9CA5A}"/>
              </a:ext>
            </a:extLst>
          </p:cNvPr>
          <p:cNvSpPr txBox="1"/>
          <p:nvPr/>
        </p:nvSpPr>
        <p:spPr>
          <a:xfrm>
            <a:off x="1066438" y="1745511"/>
            <a:ext cx="724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 Light" panose="020F0302020204030204" pitchFamily="34" charset="0"/>
                <a:hlinkClick r:id="rId2"/>
              </a:rPr>
              <a:t>https://cs.dartmouth.edu/~wjarosz/publications/dissertation/appendixA.pdf</a:t>
            </a:r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4AFA1-CEEE-9FAC-D157-7552C56EBEBE}"/>
              </a:ext>
            </a:extLst>
          </p:cNvPr>
          <p:cNvSpPr txBox="1"/>
          <p:nvPr/>
        </p:nvSpPr>
        <p:spPr>
          <a:xfrm>
            <a:off x="826406" y="1293926"/>
            <a:ext cx="729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Well-written introduction to Monte Carlo integration and variance reduction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7207D-1069-2F88-42C1-0535536736B6}"/>
              </a:ext>
            </a:extLst>
          </p:cNvPr>
          <p:cNvSpPr txBox="1"/>
          <p:nvPr/>
        </p:nvSpPr>
        <p:spPr>
          <a:xfrm>
            <a:off x="826406" y="2492324"/>
            <a:ext cx="666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Using control variates for reducing variance in Monte Carlo rendering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6C172-D2D4-3D3D-0BD0-F33054F1D5F5}"/>
              </a:ext>
            </a:extLst>
          </p:cNvPr>
          <p:cNvSpPr txBox="1"/>
          <p:nvPr/>
        </p:nvSpPr>
        <p:spPr>
          <a:xfrm>
            <a:off x="1066438" y="3059668"/>
            <a:ext cx="687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https://cs.dartmouth.edu/~wjarosz/publications/rousselle16image.pdf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3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4ABBFF7-C728-E294-7422-509B06EA9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D6382BBF-36B3-6644-44C0-7844FF94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3" y="44525"/>
            <a:ext cx="10273165" cy="994172"/>
          </a:xfrm>
        </p:spPr>
        <p:txBody>
          <a:bodyPr>
            <a:normAutofit/>
          </a:bodyPr>
          <a:lstStyle/>
          <a:p>
            <a:r>
              <a:rPr lang="en-US"/>
              <a:t>Correctness of Monte Carlo integration (II)</a:t>
            </a:r>
          </a:p>
        </p:txBody>
      </p:sp>
      <p:pic>
        <p:nvPicPr>
          <p:cNvPr id="10" name="Picture 9" descr="\documentclass{article}&#10;\usepackage{amsmath}&#10;\usepackage{mathtools}&#10;\pagestyle{empty}&#10;\begin{document}&#10;&#10;\[\boxed{{A}_{MC}(f;N) = (b-a)*\underbrace{\frac{1}{N}\sum_{i{=}0}^{N{-}1} f(X_i)}_{average~of~f(X_i)~values} \ \text{where}\ X_i\sim U(a,b)}\] &#10;\end{document}&#10;&#10;" title="IguanaTex Bitmap Display">
            <a:extLst>
              <a:ext uri="{FF2B5EF4-FFF2-40B4-BE49-F238E27FC236}">
                <a16:creationId xmlns:a16="http://schemas.microsoft.com/office/drawing/2014/main" id="{79FC2562-FFBB-B761-4076-9006289A58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73" y="1683629"/>
            <a:ext cx="4492864" cy="1018585"/>
          </a:xfrm>
          <a:prstGeom prst="rect">
            <a:avLst/>
          </a:prstGeom>
        </p:spPr>
      </p:pic>
      <p:pic>
        <p:nvPicPr>
          <p:cNvPr id="133" name="Picture 132" descr="\documentclass{article}&#10;\usepackage{amsmath}&#10;\pagestyle{empty}&#10;\begin{document}&#10;&#10;\begin{align*}&#10;A(f) &amp;= \int_xf(x) dx&#10;= (b{-}a) * \int_x \frac{1}{b{-}a}f(x) dx \\&#10;&amp;= (b{-}a) * E_{x\sim U(a,b)} f(x) \text{\ \ (pdf of {\em U(a,b)}\ =\ }\frac{1}{(b{-}a)})\\&#10;&amp;\approx (b{-}a) * \frac{1}{N} \sum_{i{=}0}^{N{-}1} f(X_i)&#10;\end{align*}&#10;&#10;\end{document}" title="IguanaTex Bitmap Display">
            <a:extLst>
              <a:ext uri="{FF2B5EF4-FFF2-40B4-BE49-F238E27FC236}">
                <a16:creationId xmlns:a16="http://schemas.microsoft.com/office/drawing/2014/main" id="{3A16AE6C-6E51-75F9-EBE3-8EC67786785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28" y="3523021"/>
            <a:ext cx="5163289" cy="1742999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A10A3DA-FF6C-AC5C-D614-3D91D9FA1B7F}"/>
              </a:ext>
            </a:extLst>
          </p:cNvPr>
          <p:cNvCxnSpPr>
            <a:cxnSpLocks/>
          </p:cNvCxnSpPr>
          <p:nvPr/>
        </p:nvCxnSpPr>
        <p:spPr>
          <a:xfrm flipH="1" flipV="1">
            <a:off x="9067059" y="3898116"/>
            <a:ext cx="12284" cy="2130349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7A7625-A0B5-D8AB-39A6-A2E926804497}"/>
              </a:ext>
            </a:extLst>
          </p:cNvPr>
          <p:cNvCxnSpPr>
            <a:cxnSpLocks/>
          </p:cNvCxnSpPr>
          <p:nvPr/>
        </p:nvCxnSpPr>
        <p:spPr>
          <a:xfrm>
            <a:off x="8860268" y="5794445"/>
            <a:ext cx="2441044" cy="0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E29C445-8ED8-6C14-32CA-DFB3DC29DE44}"/>
              </a:ext>
            </a:extLst>
          </p:cNvPr>
          <p:cNvSpPr txBox="1"/>
          <p:nvPr/>
        </p:nvSpPr>
        <p:spPr>
          <a:xfrm>
            <a:off x="9365587" y="581721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/>
              <a:t>f</a:t>
            </a:r>
            <a:r>
              <a:rPr lang="en-US" i="1" baseline="-25000" err="1"/>
              <a:t>min</a:t>
            </a:r>
            <a:endParaRPr lang="en-US" i="1" baseline="-250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553FEA-7D78-26D4-F408-619F4BEE4A22}"/>
              </a:ext>
            </a:extLst>
          </p:cNvPr>
          <p:cNvSpPr txBox="1"/>
          <p:nvPr/>
        </p:nvSpPr>
        <p:spPr>
          <a:xfrm>
            <a:off x="10718464" y="584379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</a:t>
            </a:r>
            <a:r>
              <a:rPr lang="en-US" i="1" baseline="-25000"/>
              <a:t>max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3BC3F64-B7BD-8922-90CA-5A26ADC59994}"/>
              </a:ext>
            </a:extLst>
          </p:cNvPr>
          <p:cNvSpPr/>
          <p:nvPr/>
        </p:nvSpPr>
        <p:spPr>
          <a:xfrm>
            <a:off x="9472512" y="5004435"/>
            <a:ext cx="1389888" cy="786489"/>
          </a:xfrm>
          <a:custGeom>
            <a:avLst/>
            <a:gdLst>
              <a:gd name="connsiteX0" fmla="*/ 0 w 1389888"/>
              <a:gd name="connsiteY0" fmla="*/ 786489 h 786489"/>
              <a:gd name="connsiteX1" fmla="*/ 310896 w 1389888"/>
              <a:gd name="connsiteY1" fmla="*/ 530457 h 786489"/>
              <a:gd name="connsiteX2" fmla="*/ 557784 w 1389888"/>
              <a:gd name="connsiteY2" fmla="*/ 105 h 786489"/>
              <a:gd name="connsiteX3" fmla="*/ 932688 w 1389888"/>
              <a:gd name="connsiteY3" fmla="*/ 576177 h 786489"/>
              <a:gd name="connsiteX4" fmla="*/ 1389888 w 1389888"/>
              <a:gd name="connsiteY4" fmla="*/ 749913 h 78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9888" h="786489">
                <a:moveTo>
                  <a:pt x="0" y="786489"/>
                </a:moveTo>
                <a:cubicBezTo>
                  <a:pt x="108966" y="724005"/>
                  <a:pt x="217932" y="661521"/>
                  <a:pt x="310896" y="530457"/>
                </a:cubicBezTo>
                <a:cubicBezTo>
                  <a:pt x="403860" y="399393"/>
                  <a:pt x="454152" y="-7515"/>
                  <a:pt x="557784" y="105"/>
                </a:cubicBezTo>
                <a:cubicBezTo>
                  <a:pt x="661416" y="7725"/>
                  <a:pt x="794004" y="451209"/>
                  <a:pt x="932688" y="576177"/>
                </a:cubicBezTo>
                <a:cubicBezTo>
                  <a:pt x="1071372" y="701145"/>
                  <a:pt x="1230630" y="725529"/>
                  <a:pt x="1389888" y="749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4021C28-CFE1-2810-5CE6-26200B5A6715}"/>
              </a:ext>
            </a:extLst>
          </p:cNvPr>
          <p:cNvSpPr txBox="1"/>
          <p:nvPr/>
        </p:nvSpPr>
        <p:spPr>
          <a:xfrm>
            <a:off x="10850656" y="5266020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N=1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05FA4F7-0AA2-650A-209D-045C62B762BC}"/>
              </a:ext>
            </a:extLst>
          </p:cNvPr>
          <p:cNvSpPr txBox="1"/>
          <p:nvPr/>
        </p:nvSpPr>
        <p:spPr>
          <a:xfrm>
            <a:off x="10167456" y="502314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N=20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B58E5B4-EF4A-6D76-494F-D66B615AD4FD}"/>
              </a:ext>
            </a:extLst>
          </p:cNvPr>
          <p:cNvSpPr txBox="1"/>
          <p:nvPr/>
        </p:nvSpPr>
        <p:spPr>
          <a:xfrm>
            <a:off x="10078183" y="415559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N=100</a:t>
            </a:r>
          </a:p>
        </p:txBody>
      </p:sp>
      <p:pic>
        <p:nvPicPr>
          <p:cNvPr id="107" name="Picture 106" descr="\documentclass{article}&#10;\usepackage{amsmath}&#10;\pagestyle{empty}&#10;\begin{document}&#10;&#10;$\overline{f(X_i)}$&#10;&#10;\end{document}" title="IguanaTex Bitmap Display">
            <a:extLst>
              <a:ext uri="{FF2B5EF4-FFF2-40B4-BE49-F238E27FC236}">
                <a16:creationId xmlns:a16="http://schemas.microsoft.com/office/drawing/2014/main" id="{6ECF6B34-83A5-90AA-573E-15AB6109F8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75" y="6222719"/>
            <a:ext cx="555427" cy="255338"/>
          </a:xfrm>
          <a:prstGeom prst="rect">
            <a:avLst/>
          </a:prstGeom>
        </p:spPr>
      </p:pic>
      <p:pic>
        <p:nvPicPr>
          <p:cNvPr id="108" name="Picture 107" descr="\documentclass{article}&#10;\usepackage{amsmath}&#10;\pagestyle{empty}&#10;\begin{document}&#10;&#10;$pdf(\overline{f(X_i)})$&#10;&#10;\end{document}" title="IguanaTex Bitmap Display">
            <a:extLst>
              <a:ext uri="{FF2B5EF4-FFF2-40B4-BE49-F238E27FC236}">
                <a16:creationId xmlns:a16="http://schemas.microsoft.com/office/drawing/2014/main" id="{B3D9196B-BCC6-A25D-662D-4450B71439F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38" y="4689126"/>
            <a:ext cx="1058277" cy="262875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E403B7B-4F2A-744D-BDBC-11D3497CC5AC}"/>
              </a:ext>
            </a:extLst>
          </p:cNvPr>
          <p:cNvCxnSpPr>
            <a:cxnSpLocks/>
          </p:cNvCxnSpPr>
          <p:nvPr/>
        </p:nvCxnSpPr>
        <p:spPr>
          <a:xfrm flipV="1">
            <a:off x="9457313" y="5392481"/>
            <a:ext cx="0" cy="3984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20397F2-CD49-8188-5735-3BEC7243F1D4}"/>
              </a:ext>
            </a:extLst>
          </p:cNvPr>
          <p:cNvCxnSpPr>
            <a:cxnSpLocks/>
          </p:cNvCxnSpPr>
          <p:nvPr/>
        </p:nvCxnSpPr>
        <p:spPr>
          <a:xfrm>
            <a:off x="9446414" y="5384316"/>
            <a:ext cx="1414752" cy="81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6AD58A8-FB79-CD73-40C7-B4A94AEE92A7}"/>
              </a:ext>
            </a:extLst>
          </p:cNvPr>
          <p:cNvCxnSpPr>
            <a:cxnSpLocks/>
          </p:cNvCxnSpPr>
          <p:nvPr/>
        </p:nvCxnSpPr>
        <p:spPr>
          <a:xfrm>
            <a:off x="10850656" y="5384316"/>
            <a:ext cx="0" cy="4328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B28C81BA-01C1-3484-5CF9-82D7A1F652ED}"/>
              </a:ext>
            </a:extLst>
          </p:cNvPr>
          <p:cNvSpPr/>
          <p:nvPr/>
        </p:nvSpPr>
        <p:spPr>
          <a:xfrm>
            <a:off x="9490061" y="4038881"/>
            <a:ext cx="1311564" cy="1761687"/>
          </a:xfrm>
          <a:custGeom>
            <a:avLst/>
            <a:gdLst>
              <a:gd name="connsiteX0" fmla="*/ 0 w 1311564"/>
              <a:gd name="connsiteY0" fmla="*/ 1759617 h 1761687"/>
              <a:gd name="connsiteX1" fmla="*/ 378691 w 1311564"/>
              <a:gd name="connsiteY1" fmla="*/ 1500999 h 1761687"/>
              <a:gd name="connsiteX2" fmla="*/ 452582 w 1311564"/>
              <a:gd name="connsiteY2" fmla="*/ 198672 h 1761687"/>
              <a:gd name="connsiteX3" fmla="*/ 591127 w 1311564"/>
              <a:gd name="connsiteY3" fmla="*/ 143254 h 1761687"/>
              <a:gd name="connsiteX4" fmla="*/ 748146 w 1311564"/>
              <a:gd name="connsiteY4" fmla="*/ 1537944 h 1761687"/>
              <a:gd name="connsiteX5" fmla="*/ 1311564 w 1311564"/>
              <a:gd name="connsiteY5" fmla="*/ 1741144 h 17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564" h="1761687">
                <a:moveTo>
                  <a:pt x="0" y="1759617"/>
                </a:moveTo>
                <a:cubicBezTo>
                  <a:pt x="151630" y="1760386"/>
                  <a:pt x="303261" y="1761156"/>
                  <a:pt x="378691" y="1500999"/>
                </a:cubicBezTo>
                <a:cubicBezTo>
                  <a:pt x="454121" y="1240842"/>
                  <a:pt x="417176" y="424963"/>
                  <a:pt x="452582" y="198672"/>
                </a:cubicBezTo>
                <a:cubicBezTo>
                  <a:pt x="487988" y="-27619"/>
                  <a:pt x="541866" y="-79958"/>
                  <a:pt x="591127" y="143254"/>
                </a:cubicBezTo>
                <a:cubicBezTo>
                  <a:pt x="640388" y="366466"/>
                  <a:pt x="628073" y="1271629"/>
                  <a:pt x="748146" y="1537944"/>
                </a:cubicBezTo>
                <a:cubicBezTo>
                  <a:pt x="868219" y="1804259"/>
                  <a:pt x="1089891" y="1772701"/>
                  <a:pt x="1311564" y="174114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BFFA2655-59C2-7A7D-9AE4-13D66365A006}"/>
              </a:ext>
            </a:extLst>
          </p:cNvPr>
          <p:cNvSpPr/>
          <p:nvPr/>
        </p:nvSpPr>
        <p:spPr>
          <a:xfrm>
            <a:off x="7274103" y="1044465"/>
            <a:ext cx="4766698" cy="5407706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20E525-D431-3A91-4008-1CE12BBB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305666" cy="994172"/>
          </a:xfrm>
        </p:spPr>
        <p:txBody>
          <a:bodyPr>
            <a:normAutofit fontScale="90000"/>
          </a:bodyPr>
          <a:lstStyle/>
          <a:p>
            <a:r>
              <a:rPr lang="en-US"/>
              <a:t>Expectations and gradients of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47846-46CF-627C-7CF5-EA07B0EC1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494" y="3202969"/>
            <a:ext cx="7886700" cy="2952303"/>
          </a:xfrm>
        </p:spPr>
        <p:txBody>
          <a:bodyPr>
            <a:normAutofit lnSpcReduction="10000"/>
          </a:bodyPr>
          <a:lstStyle/>
          <a:p>
            <a:r>
              <a:rPr lang="en-US" sz="2400"/>
              <a:t>Expectations are definite integrals</a:t>
            </a:r>
          </a:p>
          <a:p>
            <a:pPr lvl="1"/>
            <a:r>
              <a:rPr lang="en-US" sz="2000" i="1" u="sng">
                <a:sym typeface="Symbol" panose="05050102010706020507" pitchFamily="18" charset="2"/>
              </a:rPr>
              <a:t> </a:t>
            </a:r>
            <a:r>
              <a:rPr lang="en-US" sz="2000" i="1">
                <a:sym typeface="Symbol" panose="05050102010706020507" pitchFamily="18" charset="2"/>
              </a:rPr>
              <a:t> </a:t>
            </a:r>
            <a:r>
              <a:rPr lang="en-US" sz="2000">
                <a:sym typeface="Symbol" panose="05050102010706020507" pitchFamily="18" charset="2"/>
              </a:rPr>
              <a:t>is a vector of parameters</a:t>
            </a:r>
          </a:p>
          <a:p>
            <a:pPr lvl="1"/>
            <a:r>
              <a:rPr lang="en-US" sz="2000">
                <a:sym typeface="Symbol" panose="05050102010706020507" pitchFamily="18" charset="2"/>
              </a:rPr>
              <a:t>Evaluate definite integral for fixed parameter values</a:t>
            </a:r>
          </a:p>
          <a:p>
            <a:pPr lvl="1"/>
            <a:r>
              <a:rPr lang="en-US" sz="2000">
                <a:sym typeface="Symbol" panose="05050102010706020507" pitchFamily="18" charset="2"/>
              </a:rPr>
              <a:t>Example: policy evaluation</a:t>
            </a:r>
          </a:p>
          <a:p>
            <a:r>
              <a:rPr lang="en-US" sz="2400"/>
              <a:t>Gradients of expectations</a:t>
            </a:r>
          </a:p>
          <a:p>
            <a:pPr lvl="1"/>
            <a:r>
              <a:rPr lang="en-US" sz="2000"/>
              <a:t>How does expectation change when </a:t>
            </a:r>
            <a:r>
              <a:rPr lang="en-US" sz="2000" i="1" u="sng">
                <a:sym typeface="Symbol" panose="05050102010706020507" pitchFamily="18" charset="2"/>
              </a:rPr>
              <a:t> </a:t>
            </a:r>
            <a:r>
              <a:rPr lang="en-US" sz="2000">
                <a:sym typeface="Symbol" panose="05050102010706020507" pitchFamily="18" charset="2"/>
              </a:rPr>
              <a:t> is changed?</a:t>
            </a:r>
          </a:p>
          <a:p>
            <a:pPr lvl="1"/>
            <a:r>
              <a:rPr lang="en-US" sz="2000">
                <a:sym typeface="Symbol" panose="05050102010706020507" pitchFamily="18" charset="2"/>
              </a:rPr>
              <a:t>Gradient of expectation is not an expectation</a:t>
            </a:r>
          </a:p>
          <a:p>
            <a:pPr lvl="1"/>
            <a:r>
              <a:rPr lang="en-US" sz="2000">
                <a:sym typeface="Symbol" panose="05050102010706020507" pitchFamily="18" charset="2"/>
              </a:rPr>
              <a:t>Example: policy improvement</a:t>
            </a:r>
            <a:endParaRPr lang="en-US">
              <a:sym typeface="Symbol" panose="05050102010706020507" pitchFamily="18" charset="2"/>
            </a:endParaRPr>
          </a:p>
        </p:txBody>
      </p:sp>
      <p:pic>
        <p:nvPicPr>
          <p:cNvPr id="8" name="Picture 7" descr="\documentclass{article}&#10;\usepackage{amsmath}&#10;\pagestyle{empty}&#10;\begin{document}&#10;\begin{align*}&#10;E_{x\sim p(x;\underline{\theta})} [f(x)]&#10;&amp;= \int_{x}p(x;\underline{\theta})f(x)dx&#10;\end{align*}&#10;&#10;&#10;\end{document}" title="IguanaTex Bitmap Display">
            <a:extLst>
              <a:ext uri="{FF2B5EF4-FFF2-40B4-BE49-F238E27FC236}">
                <a16:creationId xmlns:a16="http://schemas.microsoft.com/office/drawing/2014/main" id="{95B625A3-0741-6F96-612B-2B78590307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09" y="1320435"/>
            <a:ext cx="3567440" cy="612397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align*}&#10;\nabla_{\underline{\theta}}E_{x\sim p(x;\underline{\theta})} [f(x)]&#10;&amp;= \nabla_{\underline{\theta}}\int_{x}p(x;\underline{\theta})f(x)dx&#10;\end{align*}&#10;&#10;&#10;\end{document}" title="IguanaTex Bitmap Display">
            <a:extLst>
              <a:ext uri="{FF2B5EF4-FFF2-40B4-BE49-F238E27FC236}">
                <a16:creationId xmlns:a16="http://schemas.microsoft.com/office/drawing/2014/main" id="{24D65DA0-4826-E535-52DB-A99B262B1A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56" y="2015630"/>
            <a:ext cx="4228075" cy="612397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CD24FC3-7595-7229-560D-6F4DC367970F}"/>
              </a:ext>
            </a:extLst>
          </p:cNvPr>
          <p:cNvGrpSpPr/>
          <p:nvPr/>
        </p:nvGrpSpPr>
        <p:grpSpPr>
          <a:xfrm>
            <a:off x="7924458" y="3819234"/>
            <a:ext cx="2790761" cy="1472939"/>
            <a:chOff x="7924458" y="3819234"/>
            <a:chExt cx="2790761" cy="147293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731E5B-CC60-C0AE-A5CD-22F2DA5ACB48}"/>
                </a:ext>
              </a:extLst>
            </p:cNvPr>
            <p:cNvSpPr/>
            <p:nvPr/>
          </p:nvSpPr>
          <p:spPr>
            <a:xfrm>
              <a:off x="8553910" y="3975620"/>
              <a:ext cx="2161309" cy="381483"/>
            </a:xfrm>
            <a:custGeom>
              <a:avLst/>
              <a:gdLst>
                <a:gd name="connsiteX0" fmla="*/ 0 w 2161309"/>
                <a:gd name="connsiteY0" fmla="*/ 296429 h 381483"/>
                <a:gd name="connsiteX1" fmla="*/ 766619 w 2161309"/>
                <a:gd name="connsiteY1" fmla="*/ 866 h 381483"/>
                <a:gd name="connsiteX2" fmla="*/ 1468582 w 2161309"/>
                <a:gd name="connsiteY2" fmla="*/ 379557 h 381483"/>
                <a:gd name="connsiteX3" fmla="*/ 2161309 w 2161309"/>
                <a:gd name="connsiteY3" fmla="*/ 120939 h 38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309" h="381483">
                  <a:moveTo>
                    <a:pt x="0" y="296429"/>
                  </a:moveTo>
                  <a:cubicBezTo>
                    <a:pt x="260927" y="141720"/>
                    <a:pt x="521855" y="-12989"/>
                    <a:pt x="766619" y="866"/>
                  </a:cubicBezTo>
                  <a:cubicBezTo>
                    <a:pt x="1011383" y="14721"/>
                    <a:pt x="1236134" y="359545"/>
                    <a:pt x="1468582" y="379557"/>
                  </a:cubicBezTo>
                  <a:cubicBezTo>
                    <a:pt x="1701030" y="399569"/>
                    <a:pt x="1931169" y="260254"/>
                    <a:pt x="2161309" y="120939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91C3AD-DEFF-2F6E-CB9A-83F0D8450301}"/>
                </a:ext>
              </a:extLst>
            </p:cNvPr>
            <p:cNvSpPr/>
            <p:nvPr/>
          </p:nvSpPr>
          <p:spPr>
            <a:xfrm>
              <a:off x="8544674" y="4281287"/>
              <a:ext cx="2133600" cy="461818"/>
            </a:xfrm>
            <a:custGeom>
              <a:avLst/>
              <a:gdLst>
                <a:gd name="connsiteX0" fmla="*/ 0 w 2133600"/>
                <a:gd name="connsiteY0" fmla="*/ 0 h 461818"/>
                <a:gd name="connsiteX1" fmla="*/ 655782 w 2133600"/>
                <a:gd name="connsiteY1" fmla="*/ 424872 h 461818"/>
                <a:gd name="connsiteX2" fmla="*/ 1533236 w 2133600"/>
                <a:gd name="connsiteY2" fmla="*/ 424872 h 461818"/>
                <a:gd name="connsiteX3" fmla="*/ 2133600 w 2133600"/>
                <a:gd name="connsiteY3" fmla="*/ 461818 h 4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461818">
                  <a:moveTo>
                    <a:pt x="0" y="0"/>
                  </a:moveTo>
                  <a:cubicBezTo>
                    <a:pt x="200121" y="177030"/>
                    <a:pt x="400243" y="354060"/>
                    <a:pt x="655782" y="424872"/>
                  </a:cubicBezTo>
                  <a:cubicBezTo>
                    <a:pt x="911321" y="495684"/>
                    <a:pt x="1286933" y="418714"/>
                    <a:pt x="1533236" y="424872"/>
                  </a:cubicBezTo>
                  <a:cubicBezTo>
                    <a:pt x="1779539" y="431030"/>
                    <a:pt x="1956569" y="446424"/>
                    <a:pt x="2133600" y="461818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E121319-98E8-FF37-04FB-13A0B2AFB0DD}"/>
                </a:ext>
              </a:extLst>
            </p:cNvPr>
            <p:cNvSpPr/>
            <p:nvPr/>
          </p:nvSpPr>
          <p:spPr>
            <a:xfrm>
              <a:off x="8526201" y="4272050"/>
              <a:ext cx="1468582" cy="1020123"/>
            </a:xfrm>
            <a:custGeom>
              <a:avLst/>
              <a:gdLst>
                <a:gd name="connsiteX0" fmla="*/ 0 w 1468582"/>
                <a:gd name="connsiteY0" fmla="*/ 0 h 1020123"/>
                <a:gd name="connsiteX1" fmla="*/ 508000 w 1468582"/>
                <a:gd name="connsiteY1" fmla="*/ 886691 h 1020123"/>
                <a:gd name="connsiteX2" fmla="*/ 1200728 w 1468582"/>
                <a:gd name="connsiteY2" fmla="*/ 1016000 h 1020123"/>
                <a:gd name="connsiteX3" fmla="*/ 1468582 w 1468582"/>
                <a:gd name="connsiteY3" fmla="*/ 886691 h 102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82" h="1020123">
                  <a:moveTo>
                    <a:pt x="0" y="0"/>
                  </a:moveTo>
                  <a:cubicBezTo>
                    <a:pt x="153939" y="358679"/>
                    <a:pt x="307879" y="717358"/>
                    <a:pt x="508000" y="886691"/>
                  </a:cubicBezTo>
                  <a:cubicBezTo>
                    <a:pt x="708121" y="1056024"/>
                    <a:pt x="1040631" y="1016000"/>
                    <a:pt x="1200728" y="1016000"/>
                  </a:cubicBezTo>
                  <a:cubicBezTo>
                    <a:pt x="1360825" y="1016000"/>
                    <a:pt x="1414703" y="951345"/>
                    <a:pt x="1468582" y="886691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81C68C-0284-F301-A1C1-2D12E21FEDB7}"/>
                </a:ext>
              </a:extLst>
            </p:cNvPr>
            <p:cNvSpPr/>
            <p:nvPr/>
          </p:nvSpPr>
          <p:spPr>
            <a:xfrm>
              <a:off x="8415365" y="4238760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DDEA54-8C08-897B-D050-3FB8F76F0902}"/>
                </a:ext>
              </a:extLst>
            </p:cNvPr>
            <p:cNvSpPr/>
            <p:nvPr/>
          </p:nvSpPr>
          <p:spPr>
            <a:xfrm>
              <a:off x="8841745" y="4021404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280E10-BF10-C03D-9F73-8D1D4E4F6BC1}"/>
                </a:ext>
              </a:extLst>
            </p:cNvPr>
            <p:cNvSpPr/>
            <p:nvPr/>
          </p:nvSpPr>
          <p:spPr>
            <a:xfrm>
              <a:off x="9432120" y="3957614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EACD90-1B06-FE33-86CE-73FAD1F927DE}"/>
                </a:ext>
              </a:extLst>
            </p:cNvPr>
            <p:cNvSpPr/>
            <p:nvPr/>
          </p:nvSpPr>
          <p:spPr>
            <a:xfrm>
              <a:off x="9925510" y="4297932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77B0011-4BB4-001D-EC40-260856B545DF}"/>
                </a:ext>
              </a:extLst>
            </p:cNvPr>
            <p:cNvSpPr/>
            <p:nvPr/>
          </p:nvSpPr>
          <p:spPr>
            <a:xfrm>
              <a:off x="7924458" y="3852549"/>
              <a:ext cx="914400" cy="914400"/>
            </a:xfrm>
            <a:prstGeom prst="arc">
              <a:avLst>
                <a:gd name="adj1" fmla="val 17905268"/>
                <a:gd name="adj2" fmla="val 5634785"/>
              </a:avLst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EA0E1-0A23-E77B-B452-CF9CABBDDB6A}"/>
                </a:ext>
              </a:extLst>
            </p:cNvPr>
            <p:cNvSpPr txBox="1"/>
            <p:nvPr/>
          </p:nvSpPr>
          <p:spPr>
            <a:xfrm>
              <a:off x="8149426" y="4050454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66DAB0-1853-FC30-71E7-DE97EA737E64}"/>
                </a:ext>
              </a:extLst>
            </p:cNvPr>
            <p:cNvSpPr txBox="1"/>
            <p:nvPr/>
          </p:nvSpPr>
          <p:spPr>
            <a:xfrm>
              <a:off x="10200117" y="3819234"/>
              <a:ext cx="3193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ym typeface="Symbol" panose="05050102010706020507" pitchFamily="18" charset="2"/>
                </a:rPr>
                <a:t></a:t>
              </a:r>
              <a:endParaRPr lang="en-US" sz="2400"/>
            </a:p>
          </p:txBody>
        </p:sp>
      </p:grpSp>
      <p:pic>
        <p:nvPicPr>
          <p:cNvPr id="64" name="Picture 63" descr="\documentclass{article}&#10;\usepackage{amsmath}&#10;\pagestyle{empty}&#10;\begin{document}&#10;\begin{align*}&#10;J(s;\underline{\theta}) &amp;= E_{\tau\sim p(\tau;\underline{\theta})} [R(\tau)] \\&#10;\nabla_{\underline{\theta}} J(s;\underline{\theta}) &amp;= \nabla_{\underline{\theta}}E_{\tau\sim p(\tau;\underline{\theta})} [R(\tau)]&#10;\end{align*}&#10;\end{document}" title="IguanaTex Bitmap Display">
            <a:extLst>
              <a:ext uri="{FF2B5EF4-FFF2-40B4-BE49-F238E27FC236}">
                <a16:creationId xmlns:a16="http://schemas.microsoft.com/office/drawing/2014/main" id="{18E2A8F1-9BEC-B53D-0312-84796E3FDC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98" y="5699499"/>
            <a:ext cx="3118621" cy="61548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D7228B5-42CE-A581-ED6A-CB52B0A79700}"/>
              </a:ext>
            </a:extLst>
          </p:cNvPr>
          <p:cNvSpPr txBox="1"/>
          <p:nvPr/>
        </p:nvSpPr>
        <p:spPr>
          <a:xfrm>
            <a:off x="8179410" y="1952057"/>
            <a:ext cx="1067856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/>
              <a:t> </a:t>
            </a:r>
            <a:r>
              <a:rPr lang="en-US" sz="2800"/>
              <a:t>DNN</a:t>
            </a:r>
            <a:endParaRPr lang="en-US" sz="320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72D4C0-CEAA-DE74-A68E-23B33134BF9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645994" y="2244444"/>
            <a:ext cx="53341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E22F51-EC42-6ACF-0734-6F988F25DADD}"/>
              </a:ext>
            </a:extLst>
          </p:cNvPr>
          <p:cNvCxnSpPr>
            <a:cxnSpLocks/>
          </p:cNvCxnSpPr>
          <p:nvPr/>
        </p:nvCxnSpPr>
        <p:spPr>
          <a:xfrm>
            <a:off x="9252518" y="2244444"/>
            <a:ext cx="4257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9CDAEE-94CC-31B4-8A9E-598C953BEEA9}"/>
              </a:ext>
            </a:extLst>
          </p:cNvPr>
          <p:cNvCxnSpPr>
            <a:cxnSpLocks/>
          </p:cNvCxnSpPr>
          <p:nvPr/>
        </p:nvCxnSpPr>
        <p:spPr>
          <a:xfrm>
            <a:off x="9252517" y="2396844"/>
            <a:ext cx="4257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3F600E-CB75-0960-6926-EDE5CF8A6FAF}"/>
              </a:ext>
            </a:extLst>
          </p:cNvPr>
          <p:cNvCxnSpPr>
            <a:cxnSpLocks/>
          </p:cNvCxnSpPr>
          <p:nvPr/>
        </p:nvCxnSpPr>
        <p:spPr>
          <a:xfrm>
            <a:off x="9265560" y="2088620"/>
            <a:ext cx="4257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FC6EE8-D2CA-1F9F-2299-B10DE0FCA57A}"/>
              </a:ext>
            </a:extLst>
          </p:cNvPr>
          <p:cNvSpPr txBox="1"/>
          <p:nvPr/>
        </p:nvSpPr>
        <p:spPr>
          <a:xfrm>
            <a:off x="9688703" y="1952057"/>
            <a:ext cx="155612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 Sampler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9A1D16-DB03-C1AF-1846-C913A609B51E}"/>
              </a:ext>
            </a:extLst>
          </p:cNvPr>
          <p:cNvCxnSpPr>
            <a:cxnSpLocks/>
          </p:cNvCxnSpPr>
          <p:nvPr/>
        </p:nvCxnSpPr>
        <p:spPr>
          <a:xfrm>
            <a:off x="11244824" y="2247409"/>
            <a:ext cx="53341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7CBB8A3-670D-2EC0-F1EA-65F3D975EDEA}"/>
              </a:ext>
            </a:extLst>
          </p:cNvPr>
          <p:cNvSpPr txBox="1"/>
          <p:nvPr/>
        </p:nvSpPr>
        <p:spPr>
          <a:xfrm>
            <a:off x="7266502" y="1830091"/>
            <a:ext cx="94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state (S)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128D2A-DC9B-DC52-99F8-F9E4D55C26FE}"/>
              </a:ext>
            </a:extLst>
          </p:cNvPr>
          <p:cNvSpPr txBox="1"/>
          <p:nvPr/>
        </p:nvSpPr>
        <p:spPr>
          <a:xfrm>
            <a:off x="11274244" y="187511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EDAEEF-C8EF-3F4F-F49B-D507B824BB13}"/>
              </a:ext>
            </a:extLst>
          </p:cNvPr>
          <p:cNvSpPr txBox="1"/>
          <p:nvPr/>
        </p:nvSpPr>
        <p:spPr>
          <a:xfrm>
            <a:off x="8887540" y="1044465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action</a:t>
            </a:r>
          </a:p>
          <a:p>
            <a:pPr algn="ctr"/>
            <a:r>
              <a:rPr lang="en-US"/>
              <a:t>distribution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59BCDF-FEA3-E678-69A7-76C588B0A17B}"/>
              </a:ext>
            </a:extLst>
          </p:cNvPr>
          <p:cNvSpPr txBox="1"/>
          <p:nvPr/>
        </p:nvSpPr>
        <p:spPr>
          <a:xfrm>
            <a:off x="8361553" y="2666959"/>
            <a:ext cx="2658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Deep RL Policy Network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8AD3F8-C7A4-64E6-30E0-930D4D6A87FF}"/>
              </a:ext>
            </a:extLst>
          </p:cNvPr>
          <p:cNvSpPr txBox="1"/>
          <p:nvPr/>
        </p:nvSpPr>
        <p:spPr>
          <a:xfrm>
            <a:off x="8415365" y="157377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ym typeface="Symbol" panose="05050102010706020507" pitchFamily="18" charset="2"/>
              </a:rPr>
              <a:t></a:t>
            </a:r>
            <a:endParaRPr lang="en-US" u="sng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FDCB6F-295E-9361-0262-72D63C9292E5}"/>
              </a:ext>
            </a:extLst>
          </p:cNvPr>
          <p:cNvSpPr txBox="1"/>
          <p:nvPr/>
        </p:nvSpPr>
        <p:spPr>
          <a:xfrm>
            <a:off x="8990933" y="1532432"/>
            <a:ext cx="1003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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(A|S)</a:t>
            </a:r>
            <a:endParaRPr kumimoji="0" lang="en-US" sz="2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42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0EB6-DD59-CDAB-A8F4-BB0AD14D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6"/>
            <a:ext cx="7886700" cy="994172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9" name="Picture 8" descr="\documentclass{article}&#10;\usepackage{amsmath}&#10;\pagestyle{empty}&#10;\begin{document}&#10;\noindent&#10;$f(x) = x$\\&#10;\noindent&#10;$p(x;\mu) = \mathcal{N}(x;\mu,1)$\\&#10;\noindent&#10;$E_{x\sim p(x;\mu)} [f(x)] = \int_{-\infty}^{\infty} x*\mathcal{N}(x;\mu,1) dx$ \\&#10;\noindent&#10;Derivative wrt $\mu$: How does $E_{x\sim p(x;\mu)} [f(x)]$ change as we change $\mu$? \\&#10;\noindent&#10;Visually:\\ &#10;\hspace*{0.2in}Expectation: sign of expectation = sign of $\mu$\\&#10;\hspace*{0.2in}Derivative of expectation: positive&#10;&#10;\end{document}" title="IguanaTex Bitmap Display">
            <a:extLst>
              <a:ext uri="{FF2B5EF4-FFF2-40B4-BE49-F238E27FC236}">
                <a16:creationId xmlns:a16="http://schemas.microsoft.com/office/drawing/2014/main" id="{0218373B-B921-BEED-AA03-66A0510026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4" y="4681739"/>
            <a:ext cx="5870434" cy="1909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81844C-7E22-D6A1-02A1-56DFE85F5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11438"/>
            <a:ext cx="5149514" cy="31047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64F66D-6AAE-A107-D6AC-3317E4355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13" y="1211438"/>
            <a:ext cx="4811840" cy="3104715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$\mathcal{N}(x;\mu,\sigma) = \frac{1}{{\sqrt {2\pi } \sigma}}e^{{{ - \left( {x - \mu } \right)^2 } \mathord{\left/ {\vphantom {{ - \left( {x - \mu } \right)^2 } {2\sigma ^2 }}} \right. \kern-\nulldelimiterspace} {2\sigma ^2 }}}$&#10;&#10;\end{document}" title="IguanaTex Bitmap Display">
            <a:extLst>
              <a:ext uri="{FF2B5EF4-FFF2-40B4-BE49-F238E27FC236}">
                <a16:creationId xmlns:a16="http://schemas.microsoft.com/office/drawing/2014/main" id="{EE4931BD-1632-37D9-C459-147D66EBED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96" y="5358385"/>
            <a:ext cx="2900713" cy="39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0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9B34F5-777A-5ABC-4BA8-CA32193D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E1F4576-39F0-1423-3435-417F7969F993}"/>
              </a:ext>
            </a:extLst>
          </p:cNvPr>
          <p:cNvGrpSpPr/>
          <p:nvPr/>
        </p:nvGrpSpPr>
        <p:grpSpPr>
          <a:xfrm>
            <a:off x="1953161" y="1523692"/>
            <a:ext cx="7966272" cy="4511347"/>
            <a:chOff x="1953161" y="1523692"/>
            <a:chExt cx="7966272" cy="451134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E9F0A7-9383-97A2-972F-EECB60624A39}"/>
                </a:ext>
              </a:extLst>
            </p:cNvPr>
            <p:cNvSpPr/>
            <p:nvPr/>
          </p:nvSpPr>
          <p:spPr>
            <a:xfrm>
              <a:off x="5604445" y="5645329"/>
              <a:ext cx="983113" cy="389710"/>
            </a:xfrm>
            <a:prstGeom prst="ellipse">
              <a:avLst/>
            </a:prstGeom>
            <a:solidFill>
              <a:schemeClr val="bg2">
                <a:alpha val="45000"/>
              </a:scheme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1E32D6-1D50-5D4E-283A-2C1030CB1975}"/>
                </a:ext>
              </a:extLst>
            </p:cNvPr>
            <p:cNvSpPr/>
            <p:nvPr/>
          </p:nvSpPr>
          <p:spPr>
            <a:xfrm>
              <a:off x="6692996" y="4759555"/>
              <a:ext cx="1230668" cy="650944"/>
            </a:xfrm>
            <a:prstGeom prst="ellipse">
              <a:avLst/>
            </a:prstGeom>
            <a:solidFill>
              <a:schemeClr val="bg2">
                <a:alpha val="45000"/>
              </a:scheme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BA9618-2698-B1C3-FB34-A201C180AEC0}"/>
                </a:ext>
              </a:extLst>
            </p:cNvPr>
            <p:cNvSpPr/>
            <p:nvPr/>
          </p:nvSpPr>
          <p:spPr>
            <a:xfrm>
              <a:off x="5072920" y="3981921"/>
              <a:ext cx="1230668" cy="650944"/>
            </a:xfrm>
            <a:prstGeom prst="ellipse">
              <a:avLst/>
            </a:prstGeom>
            <a:solidFill>
              <a:schemeClr val="bg2">
                <a:alpha val="45000"/>
              </a:scheme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2C172C-991E-8167-FCF6-5D167A278BAD}"/>
                </a:ext>
              </a:extLst>
            </p:cNvPr>
            <p:cNvSpPr/>
            <p:nvPr/>
          </p:nvSpPr>
          <p:spPr>
            <a:xfrm>
              <a:off x="6450233" y="2795460"/>
              <a:ext cx="2808542" cy="739537"/>
            </a:xfrm>
            <a:prstGeom prst="ellipse">
              <a:avLst/>
            </a:prstGeom>
            <a:solidFill>
              <a:schemeClr val="bg2">
                <a:alpha val="45000"/>
              </a:scheme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0F57563-5FE6-7990-1B38-8FE07F847FC6}"/>
                </a:ext>
              </a:extLst>
            </p:cNvPr>
            <p:cNvSpPr/>
            <p:nvPr/>
          </p:nvSpPr>
          <p:spPr>
            <a:xfrm>
              <a:off x="3440837" y="2794169"/>
              <a:ext cx="2045412" cy="739537"/>
            </a:xfrm>
            <a:prstGeom prst="ellipse">
              <a:avLst/>
            </a:prstGeom>
            <a:solidFill>
              <a:schemeClr val="bg2">
                <a:alpha val="45000"/>
              </a:scheme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939432-5957-0619-37C4-59D0804AAFFB}"/>
                </a:ext>
              </a:extLst>
            </p:cNvPr>
            <p:cNvSpPr txBox="1"/>
            <p:nvPr/>
          </p:nvSpPr>
          <p:spPr>
            <a:xfrm>
              <a:off x="3577321" y="2913505"/>
              <a:ext cx="1844864" cy="541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>
                  <a:latin typeface="Calibri Light" panose="020F0302020204030204" pitchFamily="34" charset="0"/>
                </a:rPr>
                <a:t>Monte Carlo integration</a:t>
              </a:r>
              <a:br>
                <a:rPr lang="en-US" sz="1350">
                  <a:latin typeface="Calibri Light" panose="020F0302020204030204" pitchFamily="34" charset="0"/>
                </a:rPr>
              </a:br>
              <a:r>
                <a:rPr lang="en-US" sz="1350">
                  <a:latin typeface="Calibri Light" panose="020F0302020204030204" pitchFamily="34" charset="0"/>
                </a:rPr>
                <a:t>w/ uniform sampling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68DF82-8A87-1DC3-2264-7DA1627D1BC7}"/>
                </a:ext>
              </a:extLst>
            </p:cNvPr>
            <p:cNvSpPr/>
            <p:nvPr/>
          </p:nvSpPr>
          <p:spPr>
            <a:xfrm>
              <a:off x="2866682" y="1530285"/>
              <a:ext cx="1319096" cy="516489"/>
            </a:xfrm>
            <a:prstGeom prst="ellipse">
              <a:avLst/>
            </a:prstGeom>
            <a:solidFill>
              <a:schemeClr val="bg2">
                <a:alpha val="45000"/>
              </a:scheme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AAC328-D05D-9F6C-9644-AB33DE0BD1EA}"/>
                </a:ext>
              </a:extLst>
            </p:cNvPr>
            <p:cNvSpPr/>
            <p:nvPr/>
          </p:nvSpPr>
          <p:spPr>
            <a:xfrm>
              <a:off x="5444774" y="1554021"/>
              <a:ext cx="1510673" cy="539087"/>
            </a:xfrm>
            <a:prstGeom prst="ellipse">
              <a:avLst/>
            </a:prstGeom>
            <a:solidFill>
              <a:schemeClr val="bg2">
                <a:alpha val="45000"/>
              </a:scheme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EBCD6A-A26F-27B5-47F0-3F2D875538ED}"/>
                </a:ext>
              </a:extLst>
            </p:cNvPr>
            <p:cNvSpPr txBox="1"/>
            <p:nvPr/>
          </p:nvSpPr>
          <p:spPr>
            <a:xfrm>
              <a:off x="5762333" y="5697746"/>
              <a:ext cx="628698" cy="319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latin typeface="Calibri Light" panose="020F0302020204030204" pitchFamily="34" charset="0"/>
                </a:rPr>
                <a:t>ML/RL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8350EA2-356B-93E7-71DA-117AD387F759}"/>
                </a:ext>
              </a:extLst>
            </p:cNvPr>
            <p:cNvSpPr/>
            <p:nvPr/>
          </p:nvSpPr>
          <p:spPr>
            <a:xfrm>
              <a:off x="6011856" y="5165369"/>
              <a:ext cx="691783" cy="470280"/>
            </a:xfrm>
            <a:custGeom>
              <a:avLst/>
              <a:gdLst>
                <a:gd name="connsiteX0" fmla="*/ 63857 w 886817"/>
                <a:gd name="connsiteY0" fmla="*/ 487680 h 487680"/>
                <a:gd name="connsiteX1" fmla="*/ 84177 w 886817"/>
                <a:gd name="connsiteY1" fmla="*/ 213360 h 487680"/>
                <a:gd name="connsiteX2" fmla="*/ 886817 w 886817"/>
                <a:gd name="connsiteY2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817" h="487680">
                  <a:moveTo>
                    <a:pt x="63857" y="487680"/>
                  </a:moveTo>
                  <a:cubicBezTo>
                    <a:pt x="5437" y="391160"/>
                    <a:pt x="-52983" y="294640"/>
                    <a:pt x="84177" y="213360"/>
                  </a:cubicBezTo>
                  <a:cubicBezTo>
                    <a:pt x="221337" y="132080"/>
                    <a:pt x="554077" y="66040"/>
                    <a:pt x="886817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B6AAA8-9381-8EB2-3CDE-486FBB10F888}"/>
                </a:ext>
              </a:extLst>
            </p:cNvPr>
            <p:cNvSpPr txBox="1"/>
            <p:nvPr/>
          </p:nvSpPr>
          <p:spPr>
            <a:xfrm>
              <a:off x="6786880" y="4826784"/>
              <a:ext cx="1062727" cy="541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latin typeface="Calibri Light" panose="020F0302020204030204" pitchFamily="34" charset="0"/>
                </a:rPr>
                <a:t>Gradients of</a:t>
              </a:r>
            </a:p>
            <a:p>
              <a:r>
                <a:rPr lang="en-US" sz="1350">
                  <a:latin typeface="Calibri Light" panose="020F0302020204030204" pitchFamily="34" charset="0"/>
                </a:rPr>
                <a:t>expectations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B79E96F-476B-56D6-1374-37AD6403088F}"/>
                </a:ext>
              </a:extLst>
            </p:cNvPr>
            <p:cNvSpPr/>
            <p:nvPr/>
          </p:nvSpPr>
          <p:spPr>
            <a:xfrm>
              <a:off x="5553018" y="4636829"/>
              <a:ext cx="486647" cy="780228"/>
            </a:xfrm>
            <a:custGeom>
              <a:avLst/>
              <a:gdLst>
                <a:gd name="connsiteX0" fmla="*/ 447040 w 455822"/>
                <a:gd name="connsiteY0" fmla="*/ 335280 h 335280"/>
                <a:gd name="connsiteX1" fmla="*/ 396240 w 455822"/>
                <a:gd name="connsiteY1" fmla="*/ 132080 h 335280"/>
                <a:gd name="connsiteX2" fmla="*/ 0 w 455822"/>
                <a:gd name="connsiteY2" fmla="*/ 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822" h="335280">
                  <a:moveTo>
                    <a:pt x="447040" y="335280"/>
                  </a:moveTo>
                  <a:cubicBezTo>
                    <a:pt x="458893" y="261620"/>
                    <a:pt x="470747" y="187960"/>
                    <a:pt x="396240" y="132080"/>
                  </a:cubicBezTo>
                  <a:cubicBezTo>
                    <a:pt x="321733" y="76200"/>
                    <a:pt x="160866" y="38100"/>
                    <a:pt x="0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6082F7-6005-D9EC-39AA-ECC97A1E5EA5}"/>
                </a:ext>
              </a:extLst>
            </p:cNvPr>
            <p:cNvSpPr txBox="1"/>
            <p:nvPr/>
          </p:nvSpPr>
          <p:spPr>
            <a:xfrm>
              <a:off x="5133197" y="4174227"/>
              <a:ext cx="1065292" cy="319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latin typeface="Calibri Light" panose="020F0302020204030204" pitchFamily="34" charset="0"/>
                </a:rPr>
                <a:t>Expectations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EE8E97-F3AF-A1DD-6C14-B212DAFB78AC}"/>
                </a:ext>
              </a:extLst>
            </p:cNvPr>
            <p:cNvSpPr txBox="1"/>
            <p:nvPr/>
          </p:nvSpPr>
          <p:spPr>
            <a:xfrm>
              <a:off x="6680776" y="4271359"/>
              <a:ext cx="1853036" cy="31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>
                  <a:solidFill>
                    <a:srgbClr val="FF0000"/>
                  </a:solidFill>
                  <a:latin typeface="Calibri Light" panose="020F0302020204030204" pitchFamily="34" charset="0"/>
                </a:rPr>
                <a:t>Log-derivative trick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4D83CF6-83D6-6098-B2EB-ABFFA20AF73F}"/>
                </a:ext>
              </a:extLst>
            </p:cNvPr>
            <p:cNvSpPr/>
            <p:nvPr/>
          </p:nvSpPr>
          <p:spPr>
            <a:xfrm>
              <a:off x="6243309" y="4479047"/>
              <a:ext cx="1001348" cy="272257"/>
            </a:xfrm>
            <a:custGeom>
              <a:avLst/>
              <a:gdLst>
                <a:gd name="connsiteX0" fmla="*/ 1402080 w 1402080"/>
                <a:gd name="connsiteY0" fmla="*/ 236331 h 236331"/>
                <a:gd name="connsiteX1" fmla="*/ 741680 w 1402080"/>
                <a:gd name="connsiteY1" fmla="*/ 33131 h 236331"/>
                <a:gd name="connsiteX2" fmla="*/ 0 w 1402080"/>
                <a:gd name="connsiteY2" fmla="*/ 2651 h 23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2080" h="236331">
                  <a:moveTo>
                    <a:pt x="1402080" y="236331"/>
                  </a:moveTo>
                  <a:cubicBezTo>
                    <a:pt x="1188720" y="154204"/>
                    <a:pt x="975360" y="72078"/>
                    <a:pt x="741680" y="33131"/>
                  </a:cubicBezTo>
                  <a:cubicBezTo>
                    <a:pt x="508000" y="-5816"/>
                    <a:pt x="254000" y="-1583"/>
                    <a:pt x="0" y="2651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FDD47A-0A8A-776A-5D25-00F05AF3469C}"/>
                </a:ext>
              </a:extLst>
            </p:cNvPr>
            <p:cNvSpPr txBox="1"/>
            <p:nvPr/>
          </p:nvSpPr>
          <p:spPr>
            <a:xfrm>
              <a:off x="5977760" y="4984706"/>
              <a:ext cx="554960" cy="319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latin typeface="Calibri Light" panose="020F0302020204030204" pitchFamily="34" charset="0"/>
                </a:rPr>
                <a:t>Need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551109-EA25-3291-08DB-2282242D8721}"/>
                </a:ext>
              </a:extLst>
            </p:cNvPr>
            <p:cNvSpPr txBox="1"/>
            <p:nvPr/>
          </p:nvSpPr>
          <p:spPr>
            <a:xfrm>
              <a:off x="6444425" y="2846401"/>
              <a:ext cx="2866970" cy="541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latin typeface="Calibri Light" panose="020F0302020204030204" pitchFamily="34" charset="0"/>
                </a:rPr>
                <a:t>Numerical integration: </a:t>
              </a:r>
            </a:p>
            <a:p>
              <a:pPr algn="ctr"/>
              <a:r>
                <a:rPr lang="en-US" sz="1350">
                  <a:latin typeface="Calibri Light" panose="020F0302020204030204" pitchFamily="34" charset="0"/>
                </a:rPr>
                <a:t>forward-Euler, Simpson, ……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CD32FF-7577-8746-AE4C-3D41CC1F6D01}"/>
                </a:ext>
              </a:extLst>
            </p:cNvPr>
            <p:cNvSpPr/>
            <p:nvPr/>
          </p:nvSpPr>
          <p:spPr>
            <a:xfrm>
              <a:off x="5693999" y="3384737"/>
              <a:ext cx="986778" cy="582674"/>
            </a:xfrm>
            <a:custGeom>
              <a:avLst/>
              <a:gdLst>
                <a:gd name="connsiteX0" fmla="*/ 0 w 924560"/>
                <a:gd name="connsiteY0" fmla="*/ 396240 h 396240"/>
                <a:gd name="connsiteX1" fmla="*/ 528320 w 924560"/>
                <a:gd name="connsiteY1" fmla="*/ 91440 h 396240"/>
                <a:gd name="connsiteX2" fmla="*/ 924560 w 924560"/>
                <a:gd name="connsiteY2" fmla="*/ 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4560" h="396240">
                  <a:moveTo>
                    <a:pt x="0" y="396240"/>
                  </a:moveTo>
                  <a:cubicBezTo>
                    <a:pt x="187113" y="276860"/>
                    <a:pt x="374227" y="157480"/>
                    <a:pt x="528320" y="91440"/>
                  </a:cubicBezTo>
                  <a:cubicBezTo>
                    <a:pt x="682413" y="25400"/>
                    <a:pt x="803486" y="12700"/>
                    <a:pt x="924560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791F23-53CA-7E71-B96A-98F36DEA9752}"/>
                </a:ext>
              </a:extLst>
            </p:cNvPr>
            <p:cNvSpPr/>
            <p:nvPr/>
          </p:nvSpPr>
          <p:spPr>
            <a:xfrm>
              <a:off x="4674729" y="3573810"/>
              <a:ext cx="1013460" cy="402552"/>
            </a:xfrm>
            <a:custGeom>
              <a:avLst/>
              <a:gdLst>
                <a:gd name="connsiteX0" fmla="*/ 599440 w 599440"/>
                <a:gd name="connsiteY0" fmla="*/ 497840 h 497840"/>
                <a:gd name="connsiteX1" fmla="*/ 386080 w 599440"/>
                <a:gd name="connsiteY1" fmla="*/ 121920 h 497840"/>
                <a:gd name="connsiteX2" fmla="*/ 0 w 599440"/>
                <a:gd name="connsiteY2" fmla="*/ 0 h 49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9440" h="497840">
                  <a:moveTo>
                    <a:pt x="599440" y="497840"/>
                  </a:moveTo>
                  <a:cubicBezTo>
                    <a:pt x="542713" y="351366"/>
                    <a:pt x="485987" y="204893"/>
                    <a:pt x="386080" y="121920"/>
                  </a:cubicBezTo>
                  <a:cubicBezTo>
                    <a:pt x="286173" y="38947"/>
                    <a:pt x="143086" y="19473"/>
                    <a:pt x="0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7E99BF-C655-5B27-5392-6BCD81AF8C6E}"/>
                </a:ext>
              </a:extLst>
            </p:cNvPr>
            <p:cNvSpPr txBox="1"/>
            <p:nvPr/>
          </p:nvSpPr>
          <p:spPr>
            <a:xfrm>
              <a:off x="5707506" y="1562109"/>
              <a:ext cx="985206" cy="541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>
                  <a:latin typeface="Calibri Light" panose="020F0302020204030204" pitchFamily="34" charset="0"/>
                </a:rPr>
                <a:t>Importance</a:t>
              </a:r>
            </a:p>
            <a:p>
              <a:pPr algn="ctr"/>
              <a:r>
                <a:rPr lang="en-US" sz="1350">
                  <a:latin typeface="Calibri Light" panose="020F0302020204030204" pitchFamily="34" charset="0"/>
                </a:rPr>
                <a:t>sampling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D64721-6AD5-E24D-E82E-3EBA8910D75C}"/>
                </a:ext>
              </a:extLst>
            </p:cNvPr>
            <p:cNvSpPr txBox="1"/>
            <p:nvPr/>
          </p:nvSpPr>
          <p:spPr>
            <a:xfrm>
              <a:off x="3163534" y="1523692"/>
              <a:ext cx="725391" cy="541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>
                  <a:latin typeface="Calibri Light" panose="020F0302020204030204" pitchFamily="34" charset="0"/>
                </a:rPr>
                <a:t>Control</a:t>
              </a:r>
            </a:p>
            <a:p>
              <a:pPr algn="ctr"/>
              <a:r>
                <a:rPr lang="en-US" sz="1350">
                  <a:latin typeface="Calibri Light" panose="020F0302020204030204" pitchFamily="34" charset="0"/>
                </a:rPr>
                <a:t>variates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E74845-9DDD-71A5-12DA-4313F87FBC25}"/>
                </a:ext>
              </a:extLst>
            </p:cNvPr>
            <p:cNvSpPr txBox="1"/>
            <p:nvPr/>
          </p:nvSpPr>
          <p:spPr>
            <a:xfrm>
              <a:off x="3963911" y="2107617"/>
              <a:ext cx="1616596" cy="541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>
                  <a:latin typeface="Calibri Light" panose="020F0302020204030204" pitchFamily="34" charset="0"/>
                </a:rPr>
                <a:t>Sample efficiency</a:t>
              </a:r>
            </a:p>
            <a:p>
              <a:pPr algn="ctr"/>
              <a:r>
                <a:rPr lang="en-US" sz="1350">
                  <a:latin typeface="Calibri Light" panose="020F0302020204030204" pitchFamily="34" charset="0"/>
                </a:rPr>
                <a:t>by reducing variance</a:t>
              </a:r>
            </a:p>
          </p:txBody>
        </p:sp>
        <p:pic>
          <p:nvPicPr>
            <p:cNvPr id="38" name="Picture 37" descr="\documentclass{article}&#10;\usepackage{amsmath}&#10;\pagestyle{empty}&#10;\begin{document}&#10;&#10;$\int_{a}^{b}h(x;\theta) dx$&#10;&#10;\end{document}" title="IguanaTex Bitmap Display">
              <a:extLst>
                <a:ext uri="{FF2B5EF4-FFF2-40B4-BE49-F238E27FC236}">
                  <a16:creationId xmlns:a16="http://schemas.microsoft.com/office/drawing/2014/main" id="{D6A4BCBC-945A-2528-98BC-27A5932F48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431" y="4183910"/>
              <a:ext cx="1002643" cy="295137"/>
            </a:xfrm>
            <a:prstGeom prst="rect">
              <a:avLst/>
            </a:prstGeom>
          </p:spPr>
        </p:pic>
        <p:pic>
          <p:nvPicPr>
            <p:cNvPr id="7" name="Picture 6" descr="\documentclass{article}&#10;\usepackage{amsmath}&#10;\pagestyle{empty}&#10;\begin{document}&#10;&#10;$\nabla_{\underline{\theta}}\int_{a}^{b}g(x;\underline{\theta}) dx$&#10;&#10;\end{document}" title="IguanaTex Bitmap Display">
              <a:extLst>
                <a:ext uri="{FF2B5EF4-FFF2-40B4-BE49-F238E27FC236}">
                  <a16:creationId xmlns:a16="http://schemas.microsoft.com/office/drawing/2014/main" id="{A0B787F8-910D-F2B3-BA87-62810A21626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8" y="4885226"/>
              <a:ext cx="1277276" cy="29513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C6063D-D351-48F5-125A-500EFCE92489}"/>
                </a:ext>
              </a:extLst>
            </p:cNvPr>
            <p:cNvSpPr txBox="1"/>
            <p:nvPr/>
          </p:nvSpPr>
          <p:spPr>
            <a:xfrm>
              <a:off x="2343213" y="2816665"/>
              <a:ext cx="837089" cy="541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latin typeface="Calibri Light" panose="020F0302020204030204" pitchFamily="34" charset="0"/>
                </a:rPr>
                <a:t>Unbiased</a:t>
              </a:r>
            </a:p>
            <a:p>
              <a:endParaRPr lang="en-US" sz="1350">
                <a:latin typeface="Calibri Light" panose="020F0302020204030204" pitchFamily="34" charset="0"/>
              </a:endParaRPr>
            </a:p>
          </p:txBody>
        </p:sp>
        <p:pic>
          <p:nvPicPr>
            <p:cNvPr id="48" name="Picture 47" descr="\documentclass{article}&#10;\usepackage{amsmath}&#10;\pagestyle{empty}&#10;\begin{document}&#10;&#10;Variance = $O(\frac{\sigma^2(h)}{N})$&#10;&#10;\end{document}" title="IguanaTex Bitmap Display">
              <a:extLst>
                <a:ext uri="{FF2B5EF4-FFF2-40B4-BE49-F238E27FC236}">
                  <a16:creationId xmlns:a16="http://schemas.microsoft.com/office/drawing/2014/main" id="{A0DC1CA8-DEC0-847C-9162-F5BC4F8542B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3161" y="3166701"/>
              <a:ext cx="1462137" cy="20381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3DB7C3-2F2D-D283-2C3E-5088D3EEE166}"/>
                </a:ext>
              </a:extLst>
            </p:cNvPr>
            <p:cNvSpPr txBox="1"/>
            <p:nvPr/>
          </p:nvSpPr>
          <p:spPr>
            <a:xfrm>
              <a:off x="8109514" y="3519268"/>
              <a:ext cx="1809919" cy="319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latin typeface="Calibri Light" panose="020F0302020204030204" pitchFamily="34" charset="0"/>
                </a:rPr>
                <a:t>Curse of dimensionality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F8AD3C-5A4D-9EB1-9E27-0B8ABD57C271}"/>
                </a:ext>
              </a:extLst>
            </p:cNvPr>
            <p:cNvSpPr txBox="1"/>
            <p:nvPr/>
          </p:nvSpPr>
          <p:spPr>
            <a:xfrm>
              <a:off x="5240181" y="3434285"/>
              <a:ext cx="1001348" cy="31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>
                  <a:latin typeface="Calibri Light" panose="020F0302020204030204" pitchFamily="34" charset="0"/>
                </a:rPr>
                <a:t>Estimation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2159E7C-A2A3-7BD8-A22E-79296212CB35}"/>
                </a:ext>
              </a:extLst>
            </p:cNvPr>
            <p:cNvSpPr/>
            <p:nvPr/>
          </p:nvSpPr>
          <p:spPr>
            <a:xfrm>
              <a:off x="3537793" y="2048504"/>
              <a:ext cx="866569" cy="753546"/>
            </a:xfrm>
            <a:custGeom>
              <a:avLst/>
              <a:gdLst>
                <a:gd name="connsiteX0" fmla="*/ 1124712 w 1124712"/>
                <a:gd name="connsiteY0" fmla="*/ 923544 h 923544"/>
                <a:gd name="connsiteX1" fmla="*/ 612648 w 1124712"/>
                <a:gd name="connsiteY1" fmla="*/ 630936 h 923544"/>
                <a:gd name="connsiteX2" fmla="*/ 0 w 1124712"/>
                <a:gd name="connsiteY2" fmla="*/ 0 h 9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712" h="923544">
                  <a:moveTo>
                    <a:pt x="1124712" y="923544"/>
                  </a:moveTo>
                  <a:cubicBezTo>
                    <a:pt x="962406" y="854202"/>
                    <a:pt x="800100" y="784860"/>
                    <a:pt x="612648" y="630936"/>
                  </a:cubicBezTo>
                  <a:cubicBezTo>
                    <a:pt x="425196" y="477012"/>
                    <a:pt x="212598" y="238506"/>
                    <a:pt x="0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DBC8F70-EBA6-F0FE-9534-2BBA781DEF07}"/>
                </a:ext>
              </a:extLst>
            </p:cNvPr>
            <p:cNvSpPr/>
            <p:nvPr/>
          </p:nvSpPr>
          <p:spPr>
            <a:xfrm>
              <a:off x="4376928" y="2099653"/>
              <a:ext cx="1632204" cy="708784"/>
            </a:xfrm>
            <a:custGeom>
              <a:avLst/>
              <a:gdLst>
                <a:gd name="connsiteX0" fmla="*/ 0 w 2176272"/>
                <a:gd name="connsiteY0" fmla="*/ 886968 h 886968"/>
                <a:gd name="connsiteX1" fmla="*/ 1655064 w 2176272"/>
                <a:gd name="connsiteY1" fmla="*/ 576072 h 886968"/>
                <a:gd name="connsiteX2" fmla="*/ 2176272 w 2176272"/>
                <a:gd name="connsiteY2" fmla="*/ 0 h 88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6272" h="886968">
                  <a:moveTo>
                    <a:pt x="0" y="886968"/>
                  </a:moveTo>
                  <a:cubicBezTo>
                    <a:pt x="646176" y="805434"/>
                    <a:pt x="1292352" y="723900"/>
                    <a:pt x="1655064" y="576072"/>
                  </a:cubicBezTo>
                  <a:cubicBezTo>
                    <a:pt x="2017776" y="428244"/>
                    <a:pt x="2097024" y="214122"/>
                    <a:pt x="2176272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 Light" panose="020F03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72936A-075A-6DD7-761A-41C4E4CA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70"/>
            <a:ext cx="7886700" cy="994172"/>
          </a:xfrm>
        </p:spPr>
        <p:txBody>
          <a:bodyPr/>
          <a:lstStyle/>
          <a:p>
            <a:r>
              <a:rPr lang="en-US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72968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79E5FB-FF33-62B3-4FFF-7BB160420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78B7-A0A5-DE47-1FA8-E4083B6B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68572"/>
          </a:xfrm>
        </p:spPr>
        <p:txBody>
          <a:bodyPr/>
          <a:lstStyle/>
          <a:p>
            <a:r>
              <a:rPr lang="en-US"/>
              <a:t>Log-derivative trick (I)</a:t>
            </a:r>
          </a:p>
        </p:txBody>
      </p:sp>
      <p:pic>
        <p:nvPicPr>
          <p:cNvPr id="139" name="Picture 138" descr="\documentclass{article}&#10;\usepackage{amsmath}&#10;\pagestyle{empty}&#10;\usepackage{empheq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begin{document}&#10;&#10;\noindent&#10;Trick is based on two identities:&#10;&#10;\begin{itemize}&#10;\item {\bf Leibniz's rule}: assuming bounds of integral do not depend on $\theta$&#10;\[\boxed{\frac{d}{d\theta}\int_x g(x;\theta) dx = \int_x \frac{d}{d{\theta}}g(x;\theta) dx }\]&#10;\begin{align*}&#10;\frac{d}{d\theta}\int_{x}g(x;\theta)dx&#10;&amp;= \lim\limits_{\Delta\theta{\rightarrow}0} \frac{\int_x g(x;\theta+\Delta\theta)dx\ \  -\ \  \int_x g(x;\theta) dx}{\Delta \theta}\\&#10;&amp;= \lim\limits_{\Delta\theta{\rightarrow}0} \frac{\int_x [g(x;\theta)+\Delta\theta*\frac{d}{d\theta}g(x;\theta) + O(\Delta \theta)^2]dx\ \  -\ \  \int_x g(x;\theta)dx}{\Delta \theta}\\&#10;&amp;= \int_x \frac{d}{d\theta}g(x;\theta) dx&#10;\end{align*}&#10;&#10;\item {\bf Expectorate rule}: for any function $h(x)$ and distribution $p(x)$ s.t. $h(x){\neq} 0 {\implies} p(x){\neq}0$ &#10;\[\boxed{\int_x h(x)dx = \int_x p(x)\frac{h(x)}{p(x)} dx = E_{x\sim p(x)}\biggr[\frac{h(x)}{p(x)}\biggr]}\]&#10;\end{itemize}&#10;\end{document}" title="IguanaTex Bitmap Display">
            <a:extLst>
              <a:ext uri="{FF2B5EF4-FFF2-40B4-BE49-F238E27FC236}">
                <a16:creationId xmlns:a16="http://schemas.microsoft.com/office/drawing/2014/main" id="{129AACDB-E8B1-436D-5639-F06C47354E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60" y="1222261"/>
            <a:ext cx="8791866" cy="501714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98FD2-5C8C-E976-99CB-AA1786C7E042}"/>
              </a:ext>
            </a:extLst>
          </p:cNvPr>
          <p:cNvCxnSpPr/>
          <p:nvPr/>
        </p:nvCxnSpPr>
        <p:spPr>
          <a:xfrm flipV="1">
            <a:off x="4037744" y="3637052"/>
            <a:ext cx="328773" cy="4931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0949C2-430F-0FDE-F35B-105F2AF6A494}"/>
              </a:ext>
            </a:extLst>
          </p:cNvPr>
          <p:cNvCxnSpPr/>
          <p:nvPr/>
        </p:nvCxnSpPr>
        <p:spPr>
          <a:xfrm flipV="1">
            <a:off x="8495016" y="3637051"/>
            <a:ext cx="328773" cy="4931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F1D005-F888-632A-DFE7-F6ED51E6A6DD}"/>
              </a:ext>
            </a:extLst>
          </p:cNvPr>
          <p:cNvCxnSpPr/>
          <p:nvPr/>
        </p:nvCxnSpPr>
        <p:spPr>
          <a:xfrm>
            <a:off x="4859676" y="3637051"/>
            <a:ext cx="226032" cy="493159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C5F163-1C5F-BAE8-D7A4-7AB5C9FECFFB}"/>
              </a:ext>
            </a:extLst>
          </p:cNvPr>
          <p:cNvCxnSpPr/>
          <p:nvPr/>
        </p:nvCxnSpPr>
        <p:spPr>
          <a:xfrm>
            <a:off x="6678423" y="3637051"/>
            <a:ext cx="226032" cy="493159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EE2A16-7CCB-F292-ACDD-01BD24BB86D3}"/>
              </a:ext>
            </a:extLst>
          </p:cNvPr>
          <p:cNvCxnSpPr/>
          <p:nvPr/>
        </p:nvCxnSpPr>
        <p:spPr>
          <a:xfrm>
            <a:off x="6317750" y="3994934"/>
            <a:ext cx="226032" cy="493159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48B31B-982F-3DF7-16CF-07A389898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33A2-34CE-9575-359E-9A452BAF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68572"/>
          </a:xfrm>
        </p:spPr>
        <p:txBody>
          <a:bodyPr/>
          <a:lstStyle/>
          <a:p>
            <a:r>
              <a:rPr lang="en-US"/>
              <a:t>Log-derivative trick (II)</a:t>
            </a:r>
          </a:p>
        </p:txBody>
      </p:sp>
      <p:pic>
        <p:nvPicPr>
          <p:cNvPr id="4" name="Picture 3" descr="\documentclass{article}&#10;\usepackage{amsmath}&#10;\pagestyle{empty}&#10;\begin{document}&#10;&#10;\begin{align*}&#10;\text{\bf{Single parameter}}~\theta \\&#10;\frac{d}{d\theta}E_{x\sim p(x;\theta)} [f(x)]&#10;&amp;= \frac{d}{d\theta}\int_{x}p(x;\theta)f(x)dx \text{\ \ (Definition of expectation)}\\&#10;&amp;= \int_{x}f(x)\frac{d}{d\theta}p(x;\theta)dx \text{\ \ (Leibniz rule)}\\&#10;&amp;= E_{x\sim q(x;\theta)}\biggr[\frac{f(x)\frac{d}{d\theta}p(x;\theta)}{q(x;\theta)}\biggr]\ \ \text{\ \ (Expectorate rule)}&#10;\ \\&#10;&amp;= E_{x\sim p(x;\theta)}[f(x)\frac{d}{d\theta} log(p(x;\theta))] \text{\ \ (if $q{=}p$)}\\&#10;\text{\bf{Multiple parameters}}~\underline{\theta} \\&#10;&amp;\boxed{\nabla_{\underline{\theta}} E_{x\sim p(x;\underline{\theta})}[f(x)] = E_{x\sim p(x;\underline{\theta})}[f(x) \nabla_{\underline{\theta}} log(p(x;\underline{\theta}))]}\\&#10;\end{align*}&#10;&#10;&#10;\end{document}" title="IguanaTex Bitmap Display">
            <a:extLst>
              <a:ext uri="{FF2B5EF4-FFF2-40B4-BE49-F238E27FC236}">
                <a16:creationId xmlns:a16="http://schemas.microsoft.com/office/drawing/2014/main" id="{AAEA7B42-492F-7288-76F4-1BB0C9548E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0" y="1960576"/>
            <a:ext cx="7541954" cy="391249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B765FB82-7DEB-6CF2-22B2-0575E641224E}"/>
              </a:ext>
            </a:extLst>
          </p:cNvPr>
          <p:cNvSpPr txBox="1"/>
          <p:nvPr/>
        </p:nvSpPr>
        <p:spPr>
          <a:xfrm>
            <a:off x="888380" y="1155996"/>
            <a:ext cx="1065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 Light" panose="020F0302020204030204" pitchFamily="34" charset="0"/>
              </a:rPr>
              <a:t>Rewrite derivative (gradient) of expectation as expectation so its value can be estimated w/Monte Carlo 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372A3-5807-D6F4-BA48-E9EEC3EFD0C9}"/>
              </a:ext>
            </a:extLst>
          </p:cNvPr>
          <p:cNvSpPr txBox="1"/>
          <p:nvPr/>
        </p:nvSpPr>
        <p:spPr>
          <a:xfrm>
            <a:off x="7565675" y="3348608"/>
            <a:ext cx="4545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 Light" panose="020F0302020204030204" pitchFamily="34" charset="0"/>
              </a:rPr>
              <a:t>If we cannot evaluate integral analytically,</a:t>
            </a:r>
          </a:p>
          <a:p>
            <a:r>
              <a:rPr lang="en-US" sz="1600">
                <a:latin typeface="Calibri Light" panose="020F0302020204030204" pitchFamily="34" charset="0"/>
              </a:rPr>
              <a:t>rewrite as expectation and use Monte Carlo sampling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FF4126-586D-C753-F2CF-933331901D8E}"/>
              </a:ext>
            </a:extLst>
          </p:cNvPr>
          <p:cNvCxnSpPr/>
          <p:nvPr/>
        </p:nvCxnSpPr>
        <p:spPr>
          <a:xfrm>
            <a:off x="3591464" y="3640996"/>
            <a:ext cx="794842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6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9E85-CD2D-30C7-132F-984B8F42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/>
          <a:lstStyle/>
          <a:p>
            <a:r>
              <a:rPr lang="en-US"/>
              <a:t>Check</a:t>
            </a:r>
          </a:p>
        </p:txBody>
      </p:sp>
      <p:pic>
        <p:nvPicPr>
          <p:cNvPr id="90" name="Picture 89" descr="\documentclass{article}&#10;\usepackage{amsmath}&#10;\pagestyle{empty}&#10;\begin{document}&#10;&#10;\begin{align*}&#10;&amp;(i)E_{x\sim p(x;\mu)} [x] = \frac{1}{\sqrt{2\pi}} \int_{-\infty}^{\infty} xe^{-\frac{(x-\mu)^2}{2}}dx = \mu \implies \frac{d}{d\mu}E_{x\sim p(x;\mu)} [x] = 1\\&#10;&amp;(ii)\int_{-\infty}^{\infty} x * \frac{d}{d\mu}(\frac{1}{\sqrt{2\pi}} e^{-\frac{(x-\mu)^2}{2}}) dx = \int_{-\infty}^{\infty} \frac{x}{\sqrt{2\pi}}*(x-\mu)e^{-\frac{(x-\mu)^2}{2}}dx = 1&#10;\end{align*}&#10;\end{document}" title="IguanaTex Bitmap Display">
            <a:extLst>
              <a:ext uri="{FF2B5EF4-FFF2-40B4-BE49-F238E27FC236}">
                <a16:creationId xmlns:a16="http://schemas.microsoft.com/office/drawing/2014/main" id="{4674226A-9D13-A4CA-7BAC-E11B4A7A10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7" y="2816968"/>
            <a:ext cx="6530210" cy="122406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75B4826-8221-68BF-08B0-3C58C0791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894" y="2816968"/>
            <a:ext cx="4035159" cy="3214228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[\frac{d}{d\mu}(E_{x\sim p(x;\mu)} [x]) = \frac{d}{d\mu}(\frac{1}{\sqrt{2\pi}} \int_{-\infty}^{\infty} xe^{-\frac{(x-\mu)^2}{2}}dx) \ \ =^{?} \ \ &#10;\frac{1}{\sqrt{2\pi}}\int_{-\infty}^{\infty} x * \frac{d}{d\mu}(e^{-\frac{(x-\mu)^2}{2}}) dx\]&#10;&#10;\end{document}" title="IguanaTex Bitmap Display">
            <a:extLst>
              <a:ext uri="{FF2B5EF4-FFF2-40B4-BE49-F238E27FC236}">
                <a16:creationId xmlns:a16="http://schemas.microsoft.com/office/drawing/2014/main" id="{EFCE413F-E3E6-5F45-73B6-3BCB75E926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8" y="1450041"/>
            <a:ext cx="7598280" cy="55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25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635.1707"/>
  <p:tag name="OUTPUTTYPE" val="PNG"/>
  <p:tag name="IGUANATEXVERSION" val="160"/>
  <p:tag name="LATEXADDIN" val="\documentclass{article}&#10;\usepackage{amsmath}&#10;\pagestyle{empty}&#10;\begin{document}&#10;&#10;$\int_{a}^{b}h(x;\theta) dx$&#10;&#10;\end{document}"/>
  <p:tag name="IGUANATEXSIZE" val="11"/>
  <p:tag name="IGUANATEXCURSOR" val="9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809.1488"/>
  <p:tag name="OUTPUTTYPE" val="PNG"/>
  <p:tag name="IGUANATEXVERSION" val="160"/>
  <p:tag name="LATEXADDIN" val="\documentclass{article}&#10;\usepackage{amsmath}&#10;\pagestyle{empty}&#10;\begin{document}&#10;&#10;$\nabla_{\underline{\theta}}\int_{a}^{b}g(x;\underline{\theta}) dx$&#10;&#10;\end{document}"/>
  <p:tag name="IGUANATEXSIZE" val="11"/>
  <p:tag name="IGUANATEXCURSOR" val="122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1106.112"/>
  <p:tag name="OUTPUTTYPE" val="PNG"/>
  <p:tag name="IGUANATEXVERSION" val="160"/>
  <p:tag name="LATEXADDIN" val="\documentclass{article}&#10;\usepackage{amsmath}&#10;\pagestyle{empty}&#10;\begin{document}&#10;&#10;Variance = $O(\frac{\sigma^2(h)}{N})$&#10;&#10;\end{document}"/>
  <p:tag name="IGUANATEXSIZE" val="11"/>
  <p:tag name="IGUANATEXCURSOR" val="11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68.879"/>
  <p:tag name="ORIGINALWIDTH" val="4986.876"/>
  <p:tag name="OUTPUTTYPE" val="PNG"/>
  <p:tag name="IGUANATEXVERSION" val="160"/>
  <p:tag name="LATEXADDIN" val="\documentclass{article}&#10;\usepackage{amsmath}&#10;\pagestyle{empty}&#10;\usepackage{empheq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begin{document}&#10;&#10;\noindent&#10;Trick is based on two identities:&#10;&#10;\begin{itemize}&#10;\item {\bf Leibniz's rule}: assuming bounds of integral do not depend on $\theta$&#10;\[\boxed{\frac{d}{d\theta}\int_x g(x;\theta) dx = \int_x \frac{d}{d{\theta}}g(x;\theta) dx }\]&#10;\begin{align*}&#10;\frac{d}{d\theta}\int_{x}g(x;\theta)dx&#10;&amp;= \lim\limits_{\Delta\theta{\rightarrow}0} \frac{\int_x g(x;\theta+\Delta\theta)dx\ \  -\ \  \int_x g(x;\theta) dx}{\Delta \theta}\\&#10;&amp;= \lim\limits_{\Delta\theta{\rightarrow}0} \frac{\int_x [g(x;\theta)+\Delta\theta*\frac{d}{d\theta}g(x;\theta) + O(\Delta \theta)^2]dx\ \  -\ \  \int_x g(x;\theta)dx}{\Delta \theta}\\&#10;&amp;= \int_x \frac{d}{d\theta}g(x;\theta) dx&#10;\end{align*}&#10;&#10;\item {\bf Expectorate rule}: for any function $h(x)$ and distribution $p(x)$ s.t. $h(x){\neq} 0 {\implies} p(x){\neq}0$ &#10;\[\boxed{\int_x h(x)dx = \int_x p(x)\frac{h(x)}{p(x)} dx = E_{x\sim p(x)}\biggr[\frac{h(x)}{p(x)}\biggr]}\]&#10;\end{itemize}&#10;\end{document}"/>
  <p:tag name="IGUANATEXSIZE" val="11"/>
  <p:tag name="IGUANATEXCURSOR" val="1251"/>
  <p:tag name="TRANSPARENCY" val="True"/>
  <p:tag name="LATEXENGINEID" val="0"/>
  <p:tag name="TEMPFOLDER" val="c:\Users\kkp292\temp\"/>
  <p:tag name="LATEXFORMHEIGHT" val="478"/>
  <p:tag name="LATEXFORMWIDTH" val="543.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6.757"/>
  <p:tag name="ORIGINALWIDTH" val="4176.228"/>
  <p:tag name="OUTPUTTYPE" val="PNG"/>
  <p:tag name="IGUANATEXVERSION" val="160"/>
  <p:tag name="LATEXADDIN" val="\documentclass{article}&#10;\usepackage{amsmath}&#10;\pagestyle{empty}&#10;\begin{document}&#10;&#10;\begin{align*}&#10;\text{\bf{Single parameter}}~\theta \\&#10;\frac{d}{d\theta}E_{x\sim p(x;\theta)} [f(x)]&#10;&amp;= \frac{d}{d\theta}\int_{x}p(x;\theta)f(x)dx \text{\ \ (Definition of expectation)}\\&#10;&amp;= \int_{x}f(x)\frac{d}{d\theta}p(x;\theta)dx \text{\ \ (Leibniz rule)}\\&#10;&amp;= E_{x\sim q(x;\theta)}\biggr[\frac{f(x)\frac{d}{d\theta}p(x;\theta)}{q(x;\theta)}\biggr]\ \ \text{\ \ (Expectorate rule)}&#10;\ \\&#10;&amp;= E_{x\sim p(x;\theta)}[f(x)\frac{d}{d\theta} log(p(x;\theta))] \text{\ \ (if $q{=}p$)}\\&#10;\text{\bf{Multiple parameters}}~\underline{\theta} \\&#10;&amp;\boxed{\nabla_{\underline{\theta}} E_{x\sim p(x;\underline{\theta})}[f(x)] = E_{x\sim p(x;\underline{\theta})}[f(x) \nabla_{\underline{\theta}} log(p(x;\underline{\theta}))]}\\&#10;\end{align*}&#10;&#10;&#10;\end{document}"/>
  <p:tag name="IGUANATEXSIZE" val="11"/>
  <p:tag name="IGUANATEXCURSOR" val="69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4.1694"/>
  <p:tag name="ORIGINALWIDTH" val="3819.272"/>
  <p:tag name="OUTPUTTYPE" val="PNG"/>
  <p:tag name="IGUANATEXVERSION" val="160"/>
  <p:tag name="LATEXADDIN" val="\documentclass{article}&#10;\usepackage{amsmath}&#10;\pagestyle{empty}&#10;\begin{document}&#10;&#10;\begin{align*}&#10;&amp;(i)E_{x\sim p(x;\mu)} [x] = \frac{1}{\sqrt{2\pi}} \int_{-\infty}^{\infty} xe^{-\frac{(x-\mu)^2}{2}}dx = \mu \implies \frac{d}{d\mu}E_{x\sim p(x;\mu)} [x] = 1\\&#10;&amp;(ii)\int_{-\infty}^{\infty} x * \frac{d}{d\mu}(\frac{1}{\sqrt{2\pi}} e^{-\frac{(x-\mu)^2}{2}}) dx = \int_{-\infty}^{\infty} \frac{x}{\sqrt{2\pi}}*(x-\mu)e^{-\frac{(x-\mu)^2}{2}}dx = 1&#10;\end{align*}&#10;\end{document}"/>
  <p:tag name="IGUANATEXSIZE" val="11"/>
  <p:tag name="IGUANATEXCURSOR" val="258"/>
  <p:tag name="TRANSPARENCY" val="True"/>
  <p:tag name="LATEXENGINEID" val="0"/>
  <p:tag name="TEMPFOLDER" val="c:\Users\kkp292\temp\"/>
  <p:tag name="LATEXFORMHEIGHT" val="478"/>
  <p:tag name="LATEXFORMWIDTH" val="554.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4443.944"/>
  <p:tag name="OUTPUTTYPE" val="PNG"/>
  <p:tag name="IGUANATEXVERSION" val="160"/>
  <p:tag name="LATEXADDIN" val="\documentclass{article}&#10;\usepackage{amsmath}&#10;\pagestyle{empty}&#10;\begin{document}&#10;&#10;\[\frac{d}{d\mu}(E_{x\sim p(x;\mu)} [x]) = \frac{d}{d\mu}(\frac{1}{\sqrt{2\pi}} \int_{-\infty}^{\infty} xe^{-\frac{(x-\mu)^2}{2}}dx) \ \ =^{?} \ \ &#10;\frac{1}{\sqrt{2\pi}}\int_{-\infty}^{\infty} x * \frac{d}{d\mu}(e^{-\frac{(x-\mu)^2}{2}}) dx\]&#10;&#10;\end{document}"/>
  <p:tag name="IGUANATEXSIZE" val="11"/>
  <p:tag name="IGUANATEXCURSOR" val="223"/>
  <p:tag name="TRANSPARENCY" val="True"/>
  <p:tag name="LATEXENGINEID" val="0"/>
  <p:tag name="TEMPFOLDER" val="c:\Users\kkp292\temp\"/>
  <p:tag name="LATEXFORMHEIGHT" val="478"/>
  <p:tag name="LATEXFORMWIDTH" val="554.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9.333"/>
  <p:tag name="ORIGINALWIDTH" val="5244.095"/>
  <p:tag name="OUTPUTTYPE" val="PNG"/>
  <p:tag name="IGUANATEXVERSION" val="160"/>
  <p:tag name="LATEXADDIN" val="\documentclass{article}&#10;\usepackage{amsmath}&#10;\pagestyle{empty}&#10;\begin{document}&#10;\noindent&#10;(I) Given functions $f(x),g(x)$ of scalar variable $x$:&#10;\begin{flalign}&#10;y(x) &amp;= k*f(x)*g(x) \nonumber \\&#10;y'(x) &amp;= k*f'(x)g(x) + k*f(x)g'(x) \nonumber \\&#10;&amp;= k*f(x)*g(x)\Bigr[ \frac{f'(x)}{f(x)} + \frac{g'(x)}{g(x} \Bigr]&#10;= y(x) \Bigr[ \frac{d}{dx} log(f(x)) + \frac{d}{dx} log(g(x)) \Bigr] = y(x)*\frac{d}{dx}log(y(x)) \nonumber&#10;\end{flalign}&#10;\noindent&#10;(II) Given functions $f_i(\underline{\theta})$ of vector variable $\underline{\theta}$:&#10;\begin{flalign}&#10;F(\underline{\theta}) &amp;= k*\prod_{i{=}1}^n f_i(\underline{\theta}) \nonumber \\&#10;\nabla_{\underline{\theta}} F(\underline{\theta}) &amp;= F(\underline{\theta}) \sum_{i{=}1}^{n} \frac{\nabla_{\underline{\theta}}f_i(\underline{\theta})}{f_i(\underline{\theta})} = F(\underline{\theta}) \sum_{i{=}1}^n \nabla_{\underline{\theta}}log(f_i(\underline{\theta})) &#10;= F(\underline{\theta}) \nabla_{\underline{\theta}} log F(\underline{\theta})\nonumber &#10;\end{flalign}&#10;\noindent&#10;(III) Given functions $F_j(\underline{\theta})$&#10;\begin{flalign}&#10;G(\underline{\theta}) &amp;= \sum_{j{=}1}^{m} F_j(\underline{\theta}) = \sum_{j{=}1}^m k_j*\prod_{i{=}1}^{n_j} f_{j,i}(\underline{\theta}) \nonumber \\&#10;\nabla_{\underline{\theta}} G(\underline{\theta})&amp;= \sum_{j{=}1}^{m} \nabla_{\underline{\theta}} F_j(\underline{\theta}) = \sum_{j{=}1}^{m} F_j(\underline{\theta})  \nabla_{\underline{\theta}}log F_j(\underline{\theta})&#10; \nonumber&#10;\end{flalign}&#10;&#10;&#10;&#10;&#10;&#10;&#10;&#10;\end{document}"/>
  <p:tag name="IGUANATEXSIZE" val="11"/>
  <p:tag name="IGUANATEXCURSOR" val="1008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635.1707"/>
  <p:tag name="OUTPUTTYPE" val="PNG"/>
  <p:tag name="IGUANATEXVERSION" val="160"/>
  <p:tag name="LATEXADDIN" val="\documentclass{article}&#10;\usepackage{amsmath}&#10;\pagestyle{empty}&#10;\begin{document}&#10;&#10;$\int_{a}^{b}h(x;\theta) dx$&#10;&#10;\end{document}"/>
  <p:tag name="IGUANATEXSIZE" val="11"/>
  <p:tag name="IGUANATEXCURSOR" val="10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809.1488"/>
  <p:tag name="OUTPUTTYPE" val="PNG"/>
  <p:tag name="IGUANATEXVERSION" val="160"/>
  <p:tag name="LATEXADDIN" val="\documentclass{article}&#10;\usepackage{amsmath}&#10;\pagestyle{empty}&#10;\begin{document}&#10;&#10;$\nabla_{\underline{\theta}}\int_{a}^{b}g(x;\underline{\theta}) dx$&#10;&#10;\end{document}"/>
  <p:tag name="IGUANATEXSIZE" val="11"/>
  <p:tag name="IGUANATEXCURSOR" val="122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1106.112"/>
  <p:tag name="OUTPUTTYPE" val="PNG"/>
  <p:tag name="IGUANATEXVERSION" val="160"/>
  <p:tag name="LATEXADDIN" val="\documentclass{article}&#10;\usepackage{amsmath}&#10;\pagestyle{empty}&#10;\begin{document}&#10;&#10;Variance = $O(\frac{\sigma^2(h)}{N})$&#10;&#10;\end{document}"/>
  <p:tag name="IGUANATEXSIZE" val="11"/>
  <p:tag name="IGUANATEXCURSOR" val="11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809.1488"/>
  <p:tag name="OUTPUTTYPE" val="PNG"/>
  <p:tag name="IGUANATEXVERSION" val="160"/>
  <p:tag name="LATEXADDIN" val="\documentclass{article}&#10;\usepackage{amsmath}&#10;\pagestyle{empty}&#10;\begin{document}&#10;&#10;$\nabla_{\underline{\theta}}\int_{a}^{b}g(x;\theta) dx$&#10;&#10;\end{document}"/>
  <p:tag name="IGUANATEXSIZE" val="11"/>
  <p:tag name="IGUANATEXCURSOR" val="132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953.8808"/>
  <p:tag name="OUTPUTTYPE" val="PNG"/>
  <p:tag name="IGUANATEXVERSION" val="160"/>
  <p:tag name="LATEXADDIN" val="\documentclass{article}&#10;\usepackage{amsmath}&#10;\pagestyle{empty}&#10;\begin{document}&#10;&#10;$A(f) = \int_{a}^{b}f(x) dx$&#10;&#10;\end{document}"/>
  <p:tag name="IGUANATEXSIZE" val="11"/>
  <p:tag name="IGUANATEXCURSOR" val="89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9.4001"/>
  <p:tag name="ORIGINALWIDTH" val="4294.713"/>
  <p:tag name="OUTPUTTYPE" val="PNG"/>
  <p:tag name="IGUANATEXVERSION" val="160"/>
  <p:tag name="LATEXADDIN" val="\documentclass{article}&#10;\usepackage{amsmath}&#10;\usepackage{mathtools}&#10;\pagestyle{empty}&#10;\begin{document}&#10;&#10;\begin{align*}&#10;\hat{A}_{FE}(f;N) &amp;= \sum_{i{=}0}^{N{-}1} \frac{(b-a)}{N}*f(x_i) = \frac{(b-a)}{N}*\sum_{i{=}0}^{N{-}1} f(x_i) \ \text{where}\ x_i = a{+} \frac{b-a}{N}*i \\&#10;\hat{A}_{BE}(f;N) &amp;= \frac{(b-a)}{N}*\sum_{i{=}1}^{N} f(x_i) \ \text{where}\ x_i = a{+} \frac{b-a}{N}*i&#10;\end{align*}&#10;\end{document}"/>
  <p:tag name="IGUANATEXSIZE" val="28"/>
  <p:tag name="IGUANATEXCURSOR" val="29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953.8808"/>
  <p:tag name="OUTPUTTYPE" val="PNG"/>
  <p:tag name="IGUANATEXVERSION" val="160"/>
  <p:tag name="LATEXADDIN" val="\documentclass{article}&#10;\usepackage{amsmath}&#10;\pagestyle{empty}&#10;\begin{document}&#10;&#10;$A(f) = \int_{a}^{b}f(x) dx$&#10;&#10;\end{document}"/>
  <p:tag name="IGUANATEXSIZE" val="11"/>
  <p:tag name="IGUANATEXCURSOR" val="89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3089.614"/>
  <p:tag name="OUTPUTTYPE" val="PNG"/>
  <p:tag name="IGUANATEXVERSION" val="160"/>
  <p:tag name="LATEXADDIN" val="\documentclass{article}&#10;\usepackage{amsmath}&#10;\usepackage{mathtools}&#10;\pagestyle{empty}&#10;\begin{document}&#10;&#10;\begin{align*}&#10;\hat{A}_{FE}(f;N) = \frac{(b-a)}{N}*\sum_{i{=}0}^{N{-}1} f(x_i) \ \text{where}\ x_i = a{+} \frac{b-a}{N}*i &#10;\end{align*}&#10;\end{document}"/>
  <p:tag name="IGUANATEXSIZE" val="28"/>
  <p:tag name="IGUANATEXCURSOR" val="138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1.11"/>
  <p:tag name="ORIGINALWIDTH" val="4245.969"/>
  <p:tag name="OUTPUTTYPE" val="PNG"/>
  <p:tag name="IGUANATEXVERSION" val="160"/>
  <p:tag name="LATEXADDIN" val="\documentclass{article}&#10;\usepackage{amsmath}&#10;\pagestyle{empty}&#10;\begin{document}&#10;&#10;\begin{align*}&#10;&amp;\boxed{\biggr| A(f) - \hat{A}_{FE}(f;N)\biggr| \leq \frac{M_1 (b{-}a)^2}{2N} \text{\ \ where\ } M_1 \text{\ is max value of\ } |f'(x)| \text{\ in [a,b]}}\\&#10;&amp;\boxed{\lim_{N\rightarrow \infty} \hat{A}_{FE}(f;N) = \int_{a}^{b} f(x)dx}&#10;\end{align*}&#10;\noindent&#10;Other quadrature formulas converge faster (Simpson's rule error: $O(\frac{1}{N^4})$)&#10;&#10;\end{document}"/>
  <p:tag name="IGUANATEXSIZE" val="11"/>
  <p:tag name="IGUANATEXCURSOR" val="436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635.1707"/>
  <p:tag name="OUTPUTTYPE" val="PNG"/>
  <p:tag name="IGUANATEXVERSION" val="160"/>
  <p:tag name="LATEXADDIN" val="\documentclass{article}&#10;\usepackage{amsmath}&#10;\pagestyle{empty}&#10;\begin{document}&#10;&#10;$\int_{a}^{b}h(x;\theta) dx$&#10;&#10;\end{document}"/>
  <p:tag name="IGUANATEXSIZE" val="11"/>
  <p:tag name="IGUANATEXCURSOR" val="10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809.1488"/>
  <p:tag name="OUTPUTTYPE" val="PNG"/>
  <p:tag name="IGUANATEXVERSION" val="160"/>
  <p:tag name="LATEXADDIN" val="\documentclass{article}&#10;\usepackage{amsmath}&#10;\pagestyle{empty}&#10;\begin{document}&#10;&#10;$\nabla_{\underline{\theta}}\int_{a}^{b}g(x;\underline{\theta}) dx$&#10;&#10;\end{document}"/>
  <p:tag name="IGUANATEXSIZE" val="11"/>
  <p:tag name="IGUANATEXCURSOR" val="122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1106.112"/>
  <p:tag name="OUTPUTTYPE" val="PNG"/>
  <p:tag name="IGUANATEXVERSION" val="160"/>
  <p:tag name="LATEXADDIN" val="\documentclass{article}&#10;\usepackage{amsmath}&#10;\pagestyle{empty}&#10;\begin{document}&#10;&#10;Variance = $O(\frac{\sigma^2(h)}{N})$&#10;&#10;\end{document}"/>
  <p:tag name="IGUANATEXSIZE" val="11"/>
  <p:tag name="IGUANATEXCURSOR" val="11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6797"/>
  <p:tag name="ORIGINALWIDTH" val="3673.041"/>
  <p:tag name="OUTPUTTYPE" val="PNG"/>
  <p:tag name="IGUANATEXVERSION" val="160"/>
  <p:tag name="LATEXADDIN" val="\documentclass{article}&#10;\usepackage{amsmath}&#10;\usepackage{mathtools}&#10;\pagestyle{empty}&#10;\begin{document}&#10;&#10;\[\hat{A}_{FE}(f;N) = (b-a)*\underbrace{\frac{1}{N}\sum_{i{=}0}^{N{-}1} f(x_i)}_{average~of~f(x_i)~values} \ \text{where}\ x_i = a{+} \frac{b-a}{N}*i \] &#10;\end{document}&#10;&#10;"/>
  <p:tag name="IGUANATEXSIZE" val="28"/>
  <p:tag name="IGUANATEXCURSOR" val="25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6797"/>
  <p:tag name="ORIGINALWIDTH" val="3496.813"/>
  <p:tag name="OUTPUTTYPE" val="PNG"/>
  <p:tag name="IGUANATEXVERSION" val="160"/>
  <p:tag name="LATEXADDIN" val="\documentclass{article}&#10;\usepackage{amsmath}&#10;\usepackage{mathtools}&#10;\pagestyle{empty}&#10;\begin{document}&#10;&#10;\[{A}_{MC}(f;N) = (b-a)*\underbrace{\frac{1}{N}\sum_{i{=}0}^{N{-}1} f(X_i)}_{average~of~f(X_i)~values} \ \text{where}\ X_i\sim U(a,b)\] &#10;\end{document}&#10;&#10;"/>
  <p:tag name="IGUANATEXSIZE" val="28"/>
  <p:tag name="IGUANATEXCURSOR" val="17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1106.112"/>
  <p:tag name="OUTPUTTYPE" val="PNG"/>
  <p:tag name="IGUANATEXVERSION" val="160"/>
  <p:tag name="LATEXADDIN" val="\documentclass{article}&#10;\usepackage{amsmath}&#10;\pagestyle{empty}&#10;\begin{document}&#10;&#10;Variance = $O(\frac{\sigma^2(h)}{N})$&#10;&#10;\end{document}"/>
  <p:tag name="IGUANATEXSIZE" val="11"/>
  <p:tag name="IGUANATEXCURSOR" val="11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1661"/>
  <p:tag name="ORIGINALWIDTH" val="3598.05"/>
  <p:tag name="OUTPUTTYPE" val="PNG"/>
  <p:tag name="IGUANATEXVERSION" val="160"/>
  <p:tag name="LATEXADDIN" val="\documentclass{article}&#10;\usepackage{amsmath}&#10;\usepackage{mathtools}&#10;\pagestyle{empty}&#10;\begin{document}&#10;&#10;\[\boxed{{A}_{MC}(f;N) = (b-a)*\underbrace{\frac{1}{N}\sum_{i{=}0}^{N{-}1} f(X_i)}_{average~of~f(X_i)~values} \ \text{where}\ X_i\sim U(a,b)}\] &#10;\end{document}&#10;&#10;"/>
  <p:tag name="IGUANATEXSIZE" val="28"/>
  <p:tag name="IGUANATEXCURSOR" val="24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096.363"/>
  <p:tag name="OUTPUTTYPE" val="PNG"/>
  <p:tag name="IGUANATEXVERSION" val="160"/>
  <p:tag name="LATEXADDIN" val="\documentclass{article}&#10;\usepackage{amsmath}&#10;\pagestyle{empty}&#10;\begin{document}&#10;&#10;\[\overline{f(X_i)} \in [f_{min},f_{max}]\] &#10;&#10;\end{document}"/>
  <p:tag name="IGUANATEXSIZE" val="18"/>
  <p:tag name="IGUANATEXCURSOR" val="122"/>
  <p:tag name="TRANSPARENCY" val="True"/>
  <p:tag name="LATEXENGINEID" val="0"/>
  <p:tag name="TEMPFOLDER" val="c:\Users\kkp292\temp\"/>
  <p:tag name="LATEXFORMHEIGHT" val="478"/>
  <p:tag name="LATEXFORMWIDTH" val="552.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316.4605"/>
  <p:tag name="OUTPUTTYPE" val="PNG"/>
  <p:tag name="IGUANATEXVERSION" val="160"/>
  <p:tag name="LATEXADDIN" val="\documentclass{article}&#10;\usepackage{amsmath}&#10;\pagestyle{empty}&#10;\begin{document}&#10;&#10;$\overline{f(X_i)}$&#10;&#10;\end{document}"/>
  <p:tag name="IGUANATEXSIZE" val="11"/>
  <p:tag name="IGUANATEXCURSOR" val="9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585.6768"/>
  <p:tag name="OUTPUTTYPE" val="PNG"/>
  <p:tag name="IGUANATEXVERSION" val="160"/>
  <p:tag name="LATEXADDIN" val="\documentclass{article}&#10;\usepackage{amsmath}&#10;\pagestyle{empty}&#10;\begin{document}&#10;&#10;$pdf(\overline{f(X_i)})$&#10;&#10;\end{document}"/>
  <p:tag name="IGUANATEXSIZE" val="11"/>
  <p:tag name="IGUANATEXCURSOR" val="10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1670.041"/>
  <p:tag name="OUTPUTTYPE" val="PNG"/>
  <p:tag name="IGUANATEXVERSION" val="160"/>
  <p:tag name="LATEXADDIN" val="\documentclass{article}&#10;\usepackage{amsmath}&#10;\pagestyle{empty}&#10;\begin{document}&#10;&#10;\[\text{Denote\ }\frac{1}{N}\sum_{i{=}0}^{N-1}f(X_i) \text{\ by\ } \overline{f(X_i)}\]&#10;&#10;\end{document}"/>
  <p:tag name="IGUANATEXSIZE" val="18"/>
  <p:tag name="IGUANATEXCURSOR" val="140"/>
  <p:tag name="TRANSPARENCY" val="True"/>
  <p:tag name="LATEXENGINEID" val="0"/>
  <p:tag name="TEMPFOLDER" val="c:\Users\kkp292\temp\"/>
  <p:tag name="LATEXFORMHEIGHT" val="478"/>
  <p:tag name="LATEXFORMWIDTH" val="552.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1661"/>
  <p:tag name="ORIGINALWIDTH" val="3598.05"/>
  <p:tag name="OUTPUTTYPE" val="PNG"/>
  <p:tag name="IGUANATEXVERSION" val="160"/>
  <p:tag name="LATEXADDIN" val="\documentclass{article}&#10;\usepackage{amsmath}&#10;\usepackage{mathtools}&#10;\pagestyle{empty}&#10;\begin{document}&#10;&#10;\[\boxed{{A}_{MC}(f;N) = (b-a)*\underbrace{\frac{1}{N}\sum_{i{=}0}^{N{-}1} f(X_i)}_{average~of~f(X_i)~values} \ \text{where}\ X_i\sim U(a,b)}\] &#10;\end{document}&#10;&#10;"/>
  <p:tag name="IGUANATEXSIZE" val="28"/>
  <p:tag name="IGUANATEXCURSOR" val="24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5.062"/>
  <p:tag name="ORIGINALWIDTH" val="3784.777"/>
  <p:tag name="OUTPUTTYPE" val="PNG"/>
  <p:tag name="IGUANATEXVERSION" val="160"/>
  <p:tag name="LATEXADDIN" val="\documentclass{article}&#10;\usepackage{amsmath}&#10;\pagestyle{empty}&#10;\begin{document}&#10;&#10;\begin{align*}&#10;&amp;\text{Unbiased estimator:}\\&#10;&amp;\boxed{E_{X_i\sim U(a,b)}\left[ A_{MC}(f{;}N)\right] = \frac{b{-}a}{N}\sum_{i{=}0}^{N{-}1}\int_a^b \frac{1}{b-a}f(X_i) dX_i = \int_a^b f(x) dx} \\&#10;&amp;\boxed{\sigma^2_U(A_{MC}(f{;}N)) = \frac{(b{-}a)^2}{N}\sigma^2_U(f) = O(\frac{\sigma^2_U(f)}{N})}\\&#10;&amp;\boxed{\lim_{N{\rightarrow}\infty} A_{MC}(f{;}N) = \int_a^b f(x) dx} \text{\ \ (Law of large numbers)}\\&#10;\end{align*}&#10;&#10;\end{document}"/>
  <p:tag name="IGUANATEXSIZE" val="11"/>
  <p:tag name="IGUANATEXCURSOR" val="476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316.4605"/>
  <p:tag name="OUTPUTTYPE" val="PNG"/>
  <p:tag name="IGUANATEXVERSION" val="160"/>
  <p:tag name="LATEXADDIN" val="\documentclass{article}&#10;\usepackage{amsmath}&#10;\pagestyle{empty}&#10;\begin{document}&#10;&#10;$\overline{f(X_i)}$&#10;&#10;\end{document}"/>
  <p:tag name="IGUANATEXSIZE" val="11"/>
  <p:tag name="IGUANATEXCURSOR" val="9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585.6768"/>
  <p:tag name="OUTPUTTYPE" val="PNG"/>
  <p:tag name="IGUANATEXVERSION" val="160"/>
  <p:tag name="LATEXADDIN" val="\documentclass{article}&#10;\usepackage{amsmath}&#10;\pagestyle{empty}&#10;\begin{document}&#10;&#10;$pdf(\overline{f(X_i)})$&#10;&#10;\end{document}"/>
  <p:tag name="IGUANATEXSIZE" val="11"/>
  <p:tag name="IGUANATEXCURSOR" val="10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2054"/>
  <p:tag name="ORIGINALWIDTH" val="1674.541"/>
  <p:tag name="OUTPUTTYPE" val="PNG"/>
  <p:tag name="IGUANATEXVERSION" val="160"/>
  <p:tag name="LATEXADDIN" val="\documentclass{article}&#10;\usepackage{amsmath}&#10;\pagestyle{empty}&#10;\begin{document}&#10;&#10;\begin{align*}&#10;&amp;\boxed{\sigma^2_U(A_{MC}(f;N)) = O(\frac{\sigma^2_U(f)}{N})}&#10;\end{align*}&#10;&#10;\end{document}"/>
  <p:tag name="IGUANATEXSIZE" val="11"/>
  <p:tag name="IGUANATEXCURSOR" val="130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1842.52"/>
  <p:tag name="OUTPUTTYPE" val="PNG"/>
  <p:tag name="IGUANATEXVERSION" val="160"/>
  <p:tag name="LATEXADDIN" val="\documentclass{article}&#10;\usepackage{amsmath}&#10;\pagestyle{empty}&#10;\begin{document}&#10;\begin{align*}&#10;E_{x\sim p(x;\underline{\theta})} [f(x)]&#10;&amp;= \int_{x}p(x;\underline{\theta})f(x)dx&#10;\end{align*}&#10;&#10;&#10;\end{document}"/>
  <p:tag name="IGUANATEXSIZE" val="11"/>
  <p:tag name="IGUANATEXCURSOR" val="169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8.9014"/>
  <p:tag name="ORIGINALWIDTH" val="2393.701"/>
  <p:tag name="OUTPUTTYPE" val="PNG"/>
  <p:tag name="IGUANATEXVERSION" val="160"/>
  <p:tag name="LATEXADDIN" val="\documentclass{article}&#10;\usepackage{amsmath}&#10;\pagestyle{empty}&#10;\begin{document}&#10;\begin{align*}&#10;J(s;\underline{\theta}) &amp;= E_{\tau\sim p(\tau;\underline{\theta})} [R(\tau)] = \int_{\tau}p(\tau;\underline{\theta})R(\tau) d{\tau}\\&#10;p(\tau;\underline{\theta}) &amp;= \prod_{i{=}0}^{T{-}1} \underbrace{\pi_{\underline{\theta}}(A_i|s_i)}_{policy\ network}*\underbrace{P(s_{i{+}1}|s_i,A_i)}_{environment}&#10;\end{align*}&#10;\end{document}"/>
  <p:tag name="IGUANATEXSIZE" val="11"/>
  <p:tag name="IGUANATEXCURSOR" val="393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.1646"/>
  <p:tag name="ORIGINALWIDTH" val="4294.713"/>
  <p:tag name="OUTPUTTYPE" val="PNG"/>
  <p:tag name="IGUANATEXVERSION" val="160"/>
  <p:tag name="LATEXADDIN" val="\documentclass{article}&#10;\usepackage{amsmath}&#10;\usepackage{mdframed}&#10;\pagestyle{empty}&#10;\begin{document}&#10;&#10;\begin{mdframed}&#10;\vspace*{-0.2in}&#10;\begin{align*}&#10;&amp;n\  \text{independent random variables\ } X_i \text{\ with means\ } \mu_i \text{\ and variances\ } \sigma_i\\&#10;&amp;\sigma^2(X_1X_2...X_n) = \ \ \ \prod_{i{=}1}^{n} (\sigma_{i}^{2} + \mu_i^2) - \prod_{i{=}1}^n \mu_i^2 \ \ \ \geq \prod_{i{=}1}^{n} \sigma_{i}^{2}&#10;\end{align*}&#10;\end{mdframed}&#10;&#10;\end{document}"/>
  <p:tag name="IGUANATEXSIZE" val="11"/>
  <p:tag name="IGUANATEXCURSOR" val="156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8.4252"/>
  <p:tag name="OUTPUTTYPE" val="PNG"/>
  <p:tag name="IGUANATEXVERSION" val="160"/>
  <p:tag name="LATEXADDIN" val="\documentclass{article}&#10;\usepackage{amsmath}&#10;\pagestyle{empty}&#10;\begin{document}&#10;&#10;$p(\tau;\underline{\theta}) R(\tau)$&#10;&#10;\end{document}"/>
  <p:tag name="IGUANATEXSIZE" val="20"/>
  <p:tag name="IGUANATEXCURSOR" val="116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520.4349"/>
  <p:tag name="OUTPUTTYPE" val="PNG"/>
  <p:tag name="IGUANATEXVERSION" val="160"/>
  <p:tag name="LATEXADDIN" val="\documentclass{article}&#10;\usepackage{amsmath}&#10;\pagestyle{empty}&#10;\begin{document}&#10;&#10;$\int_{a}^{b}f(x) dx$&#10;&#10;\end{document}"/>
  <p:tag name="IGUANATEXSIZE" val="11"/>
  <p:tag name="IGUANATEXCURSOR" val="102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819.6476"/>
  <p:tag name="OUTPUTTYPE" val="PNG"/>
  <p:tag name="IGUANATEXVERSION" val="160"/>
  <p:tag name="LATEXADDIN" val="\documentclass{article}&#10;\usepackage{amsmath}&#10;\pagestyle{empty}&#10;\begin{document}&#10;&#10;$\nabla_{\underline{\theta}}\int_{a}^{b}f(x;\underline{\theta}) dx$&#10;&#10;\end{document}"/>
  <p:tag name="IGUANATEXSIZE" val="11"/>
  <p:tag name="IGUANATEXCURSOR" val="143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1106.862"/>
  <p:tag name="OUTPUTTYPE" val="PNG"/>
  <p:tag name="IGUANATEXVERSION" val="160"/>
  <p:tag name="LATEXADDIN" val="\documentclass{article}&#10;\usepackage{amsmath}&#10;\pagestyle{empty}&#10;\begin{document}&#10;&#10;Variance = $O(\frac{\sigma^2(f)}{N})$&#10;&#10;\end{document}"/>
  <p:tag name="IGUANATEXSIZE" val="11"/>
  <p:tag name="IGUANATEXCURSOR" val="93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2054"/>
  <p:tag name="ORIGINALWIDTH" val="2564.679"/>
  <p:tag name="OUTPUTTYPE" val="PNG"/>
  <p:tag name="IGUANATEXVERSION" val="160"/>
  <p:tag name="LATEXADDIN" val="\documentclass{article}&#10;\usepackage{amsmath}&#10;\pagestyle{empty}&#10;\begin{document}&#10;&#10;\begin{align*}&#10;&amp;\boxed{\sigma^2_U(A_{MC}(f;N)) = \frac{(b{-}a)^2}{N}\sigma^2_U(f) = O(\frac{\sigma^2_U(f)}{N})}&#10;\end{align*}&#10;&#10;\end{document}"/>
  <p:tag name="IGUANATEXSIZE" val="11"/>
  <p:tag name="IGUANATEXCURSOR" val="127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96.6629"/>
  <p:tag name="OUTPUTTYPE" val="PNG"/>
  <p:tag name="IGUANATEXVERSION" val="160"/>
  <p:tag name="LATEXADDIN" val="\documentclass{article}&#10;\usepackage{amsmath}&#10;\pagestyle{empty}&#10;\begin{document}&#10;&#10;\[ E_{x\sim \mathcal{N}(1,1)}\ [x]\]&#10;\end{document}"/>
  <p:tag name="IGUANATEXSIZE" val="28"/>
  <p:tag name="IGUANATEXCURSOR" val="98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.616"/>
  <p:tag name="ORIGINALWIDTH" val="3913.011"/>
  <p:tag name="OUTPUTTYPE" val="PNG"/>
  <p:tag name="IGUANATEXVERSION" val="160"/>
  <p:tag name="LATEXADDIN" val="\documentclass{article}&#10;\usepackage{amsmath}&#10;\pagestyle{empty}&#10;\begin{document}&#10;&#10;\begin{align*}&#10;E_{x\sim p(x)}[f(x)] &amp;= \int_x p(x)f(x) dx = \int_x q(x) \frac{p(x)f(x)}{q(x)} dx \text{\ \ (Expectorate rule)}\\&#10;&amp;= E_{x\sim q(x)} \biggr[\frac{p(x)}{q(x)}f(x)\biggr]\\&#10;&amp;\approx \frac{1}{N}\sum_{i{=}0}^{N{-}1} \frac{p(X_i)}{q(X_i)}f(X_i) \text{\ \ where\ } X_i \sim q(X_i)&#10;\end{align*}&#10;&#10;\end{document}"/>
  <p:tag name="IGUANATEXSIZE" val="11"/>
  <p:tag name="IGUANATEXCURSOR" val="33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952"/>
  <p:tag name="ORIGINALWIDTH" val="3307.836"/>
  <p:tag name="OUTPUTTYPE" val="PNG"/>
  <p:tag name="IGUANATEXVERSION" val="160"/>
  <p:tag name="LATEXADDIN" val="\documentclass{article}&#10;\usepackage{amsmath}&#10;\pagestyle{empty}&#10;\begin{document}&#10;&#10;\noindent&#10;\fbox{If $\sigma^{2}_{q}\biggr(\frac{p(x)}{q(x)}f(x)\biggr) &lt; \sigma^{2}_{p}(f(x))$, sample efficiency is improved.}&#10;&#10;\end{document}"/>
  <p:tag name="IGUANATEXSIZE" val="11"/>
  <p:tag name="IGUANATEXCURSOR" val="167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2183.727"/>
  <p:tag name="OUTPUTTYPE" val="PNG"/>
  <p:tag name="IGUANATEXVERSION" val="160"/>
  <p:tag name="LATEXADDIN" val="\documentclass{article}&#10;\usepackage{amsmath}&#10;\pagestyle{empty}&#10;\begin{document}&#10;\begin{align*}&#10;\nabla_{\underline{\theta}}E_{x\sim p(x;\underline{\theta})} [f(x)]&#10;&amp;= \nabla_{\underline{\theta}}\int_{x}p(x;\underline{\theta})f(x)dx&#10;\end{align*}&#10;&#10;&#10;\end{document}"/>
  <p:tag name="IGUANATEXSIZE" val="11"/>
  <p:tag name="IGUANATEXCURSOR" val="223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8.9014"/>
  <p:tag name="ORIGINALWIDTH" val="2393.701"/>
  <p:tag name="OUTPUTTYPE" val="PNG"/>
  <p:tag name="IGUANATEXVERSION" val="160"/>
  <p:tag name="LATEXADDIN" val="\documentclass{article}&#10;\usepackage{amsmath}&#10;\pagestyle{empty}&#10;\begin{document}&#10;\begin{align*}&#10;J(s;\underline{\theta}) &amp;= E_{\tau\sim p(\tau;\underline{\theta})} [R(\tau)] = \int_{\tau}p(\tau;\underline{\theta})R(\tau) d{\tau}\\&#10;p(\tau;\underline{\theta}) &amp;= \prod_{i{=}0}^{T{-}1} \underbrace{\pi_{\underline{\theta}}(A_i|s_i)}_{policy\ network}*\underbrace{P(s_{i{+}1}|s_i,A_i)}_{environment}&#10;\end{align*}&#10;\end{document}"/>
  <p:tag name="IGUANATEXSIZE" val="11"/>
  <p:tag name="IGUANATEXCURSOR" val="393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7.9153"/>
  <p:tag name="ORIGINALWIDTH" val="2924.634"/>
  <p:tag name="OUTPUTTYPE" val="PNG"/>
  <p:tag name="IGUANATEXVERSION" val="160"/>
  <p:tag name="LATEXADDIN" val="\documentclass{article}&#10;\usepackage{amsmath}&#10;\pagestyle{empty}&#10;\begin{document}&#10;\begin{align*}&#10;J(s;\underline{\theta}{^1}) &amp;= E_{\tau\sim p(\tau;\underline{\theta}^1)} [R(\tau)] = \int_{\tau}p(\tau;\underline{\theta}) \frac{p(\tau;\underline{\theta}^1)}{p(\tau;\underline{\theta})}R(\tau) d{\tau}\\&#10;&amp;= E_{\tau\sim p(\tau;\underline{\theta})}\biggr[\frac{p(\tau;\underline{\theta}^1)}{p(\tau;\underline{\theta})}R(\tau)\biggr]\\&#10;\end{align*}&#10;\end{document}"/>
  <p:tag name="IGUANATEXSIZE" val="11"/>
  <p:tag name="IGUANATEXCURSOR" val="42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10.836"/>
  <p:tag name="ORIGINALWIDTH" val="4294.713"/>
  <p:tag name="OUTPUTTYPE" val="PNG"/>
  <p:tag name="IGUANATEXVERSION" val="160"/>
  <p:tag name="LATEXADDIN" val="\documentclass{article}&#10;\usepackage{amsmath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&#10;\begin{mdframed}&#10;\vspace*{-0.2in}&#10;\begin{align*}&#10;\underbrace{h(x)}_{\text{corrected function}} &amp;= \underbrace{f(x)}_{\text{function of interest}} + \underbrace{c}_{\text{any constant}}*(\underbrace{g(x)}_{\text{easy to compute}} - \underbrace{E[g(x)]}_{\text{known}}\ \ )\\&#10;\hat{E}[h(x)] &amp;= \frac{1}{N}\sum_{i{=}1}^N (f(X_i) + c*(g(X_i)-E[g(x)])&#10;\end{align*}&#10;\end{mdframed}&#10;\noindent&#10;\begin{mdframed}&#10;Expectation: $E[h(x)] = E[f(x)] + c*(E[g(x) - E[g(x)]) = E[f(x)]$\\&#10;\\&#10;So $\hat{E}[h(x)]$ is unbiased estimator for $E[f(x)]$\\&#10;\end{mdframed}&#10;\begin{mdframed}&#10;Variance: $\sigma^2(h(x)) = \sigma^2(f(x)) + c^2\sigma^2(g(x)) +2c*Cov(f(x),g(x))$\\&#10;\\&#10;Variance minimized when $c = -\frac{Cov(f(x),g(x))}{\sigma^2(g(x))}\ \implies$ \\&#10;\[\sigma^2(h(x))&#10;= \sigma^2(f(x))\biggr[1 - \frac{Cov^2(f(x),g(x))}{\sigma^2(f(x))\sigma^2(g(x))} \biggr] = \sigma^2(f(x))(1 - \rho_{x,y}^2)\]\\&#10;Note that $\sigma^2(h(x)\leq \sigma^2(f(x))$. No win if zero correlation between $f$ and $g$.&#10;\end{mdframed}&#10;\end{document}"/>
  <p:tag name="IGUANATEXSIZE" val="11"/>
  <p:tag name="IGUANATEXCURSOR" val="1207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6.944"/>
  <p:tag name="ORIGINALWIDTH" val="4294.713"/>
  <p:tag name="OUTPUTTYPE" val="PNG"/>
  <p:tag name="IGUANATEXVERSION" val="160"/>
  <p:tag name="LATEXADDIN" val="\documentclass{article}&#10;\usepackage{amsmath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&#10;\begin{mdframed}&#10;\vspace*{-0.2in}&#10;\[\underbrace{h(x)}_{\text{corrected function}} = \underbrace{f(x)}_{\text{function of interest}} + \underbrace{c}_{\text{any constant}}*(\underbrace{g(x)}_{\text{easy to compute}} - \underbrace{E[g(x)]}_{\text{known}}\ \ )\]\\&#10;Most RL applications: c = -1 so &#10;\[h(x) = f(x) - g(x) + E[g(x)]\]&#10;Intuition: $E[g(x)]$ should be a good approximation for $E[f(x)]$ and\\ \ \  $E[f(x)-g(x)]$ provides correction and is estimated by sampling.&#10;\end{mdframed}&#10;\noindent&#10;\begin{mdframed}&#10;Variance: $\sigma^2(h(x)) = \sigma^2(f(x)) + \sigma^2(g(x)) -2*Cov(f(x),g(x))$\\&#10;\\&#10;Win if $Cov(f(x),g(x)) \geq \sigma^2(g(x))$ (in particular, $f(x)$ and $g(x)$ must be positively correlated)&#10;\end{mdframed}&#10;\end{document}"/>
  <p:tag name="IGUANATEXSIZE" val="11"/>
  <p:tag name="IGUANATEXCURSOR" val="980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1661"/>
  <p:tag name="ORIGINALWIDTH" val="3598.05"/>
  <p:tag name="OUTPUTTYPE" val="PNG"/>
  <p:tag name="IGUANATEXVERSION" val="160"/>
  <p:tag name="LATEXADDIN" val="\documentclass{article}&#10;\usepackage{amsmath}&#10;\usepackage{mathtools}&#10;\pagestyle{empty}&#10;\begin{document}&#10;&#10;\[\boxed{{A}_{MC}(f;N) = (b-a)*\underbrace{\frac{1}{N}\sum_{i{=}0}^{N{-}1} f(X_i)}_{average~of~f(X_i)~values} \ \text{where}\ X_i\sim U(a,b)}\] &#10;\end{document}&#10;&#10;"/>
  <p:tag name="IGUANATEXSIZE" val="28"/>
  <p:tag name="IGUANATEXCURSOR" val="24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9.37"/>
  <p:tag name="ORIGINALWIDTH" val="3020.622"/>
  <p:tag name="OUTPUTTYPE" val="PNG"/>
  <p:tag name="IGUANATEXVERSION" val="160"/>
  <p:tag name="LATEXADDIN" val="\documentclass{article}&#10;\usepackage{amsmath}&#10;\pagestyle{empty}&#10;\begin{document}&#10;&#10;\begin{align*}&#10;A(f) &amp;= \int_xf(x) dx&#10;= (b{-}a) * \int_x \frac{1}{b{-}a}f(x) dx \\&#10;&amp;= (b{-}a) * E_{x\sim U(a,b)} f(x) \text{\ \ (pdf of {\em U(a,b)}\ =\ }\frac{1}{(b{-}a)})\\&#10;&amp;\approx (b{-}a) * \frac{1}{N} \sum_{i{=}0}^{N{-}1} f(X_i)&#10;\end{align*}&#10;&#10;\end{document}"/>
  <p:tag name="IGUANATEXSIZE" val="11"/>
  <p:tag name="IGUANATEXCURSOR" val="228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316.4605"/>
  <p:tag name="OUTPUTTYPE" val="PNG"/>
  <p:tag name="IGUANATEXVERSION" val="160"/>
  <p:tag name="LATEXADDIN" val="\documentclass{article}&#10;\usepackage{amsmath}&#10;\pagestyle{empty}&#10;\begin{document}&#10;&#10;$\overline{f(X_i)}$&#10;&#10;\end{document}"/>
  <p:tag name="IGUANATEXSIZE" val="11"/>
  <p:tag name="IGUANATEXCURSOR" val="9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585.6768"/>
  <p:tag name="OUTPUTTYPE" val="PNG"/>
  <p:tag name="IGUANATEXVERSION" val="160"/>
  <p:tag name="LATEXADDIN" val="\documentclass{article}&#10;\usepackage{amsmath}&#10;\pagestyle{empty}&#10;\begin{document}&#10;&#10;$pdf(\overline{f(X_i)})$&#10;&#10;\end{document}"/>
  <p:tag name="IGUANATEXSIZE" val="11"/>
  <p:tag name="IGUANATEXCURSOR" val="10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.7094"/>
  <p:tag name="ORIGINALWIDTH" val="1645.294"/>
  <p:tag name="OUTPUTTYPE" val="PNG"/>
  <p:tag name="IGUANATEXVERSION" val="160"/>
  <p:tag name="LATEXADDIN" val="\documentclass{article}&#10;\usepackage{amsmath}&#10;\pagestyle{empty}&#10;\begin{document}&#10;\begin{align*}&#10;J(s;\underline{\theta}) &amp;= E_{\tau\sim p(\tau;\underline{\theta})} [R(\tau)] \\&#10;\nabla_{\underline{\theta}} J(s;\underline{\theta}) &amp;= \nabla_{\underline{\theta}}E_{\tau\sim p(\tau;\underline{\theta})} [R(\tau)]&#10;\end{align*}&#10;\end{document}"/>
  <p:tag name="IGUANATEXSIZE" val="11"/>
  <p:tag name="IGUANATEXCURSOR" val="248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3.873"/>
  <p:tag name="ORIGINALWIDTH" val="3704.537"/>
  <p:tag name="OUTPUTTYPE" val="PNG"/>
  <p:tag name="IGUANATEXVERSION" val="160"/>
  <p:tag name="LATEXADDIN" val="\documentclass{article}&#10;\usepackage{amsmath}&#10;\pagestyle{empty}&#10;\begin{document}&#10;\noindent&#10;$f(x) = x$\\&#10;\noindent&#10;$p(x;\mu) = \mathcal{N}(x;\mu,1)$\\&#10;\noindent&#10;$E_{x\sim p(x;\mu)} [f(x)] = \int_{-\infty}^{\infty} x*\mathcal{N}(x;\mu,1) dx$ \\&#10;\noindent&#10;Derivative wrt $\mu$: How does $E_{x\sim p(x;\mu)} [f(x)]$ change as we change $\mu$? \\&#10;\noindent&#10;Visually:\\ &#10;\hspace*{0.2in}Expectation: sign of expectation = sign of $\mu$\\&#10;\hspace*{0.2in}Derivative of expectation: positive&#10;&#10;\end{document}"/>
  <p:tag name="IGUANATEXSIZE" val="11"/>
  <p:tag name="IGUANATEXCURSOR" val="480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243"/>
  <p:tag name="ORIGINALWIDTH" val="1669.291"/>
  <p:tag name="OUTPUTTYPE" val="PNG"/>
  <p:tag name="IGUANATEXVERSION" val="160"/>
  <p:tag name="LATEXADDIN" val="\documentclass{article}&#10;\usepackage{amsmath}&#10;\pagestyle{empty}&#10;\begin{document}&#10;&#10;$\mathcal{N}(x;\mu,\sigma) = \frac{1}{{\sqrt {2\pi } \sigma}}e^{{{ - \left( {x - \mu } \right)^2 } \mathord{\left/ {\vphantom {{ - \left( {x - \mu } \right)^2 } {2\sigma ^2 }}} \right. \kern-\nulldelimiterspace} {2\sigma ^2 }}}$&#10;&#10;\end{document}"/>
  <p:tag name="IGUANATEXSIZE" val="11"/>
  <p:tag name="IGUANATEXCURSOR" val="140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635.1707"/>
  <p:tag name="OUTPUTTYPE" val="PNG"/>
  <p:tag name="IGUANATEXVERSION" val="160"/>
  <p:tag name="LATEXADDIN" val="\documentclass{article}&#10;\usepackage{amsmath}&#10;\pagestyle{empty}&#10;\begin{document}&#10;&#10;$\int_{a}^{b}h(x;\theta) dx$&#10;&#10;\end{document}"/>
  <p:tag name="IGUANATEXSIZE" val="11"/>
  <p:tag name="IGUANATEXCURSOR" val="10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Katana Graph Master Template">
  <a:themeElements>
    <a:clrScheme name="Custom 421">
      <a:dk1>
        <a:srgbClr val="000000"/>
      </a:dk1>
      <a:lt1>
        <a:srgbClr val="FFFFFF"/>
      </a:lt1>
      <a:dk2>
        <a:srgbClr val="005A8C"/>
      </a:dk2>
      <a:lt2>
        <a:srgbClr val="D0D3D3"/>
      </a:lt2>
      <a:accent1>
        <a:srgbClr val="5F5F5F"/>
      </a:accent1>
      <a:accent2>
        <a:srgbClr val="D62478"/>
      </a:accent2>
      <a:accent3>
        <a:srgbClr val="CD665F"/>
      </a:accent3>
      <a:accent4>
        <a:srgbClr val="582669"/>
      </a:accent4>
      <a:accent5>
        <a:srgbClr val="767776"/>
      </a:accent5>
      <a:accent6>
        <a:srgbClr val="9E9F9E"/>
      </a:accent6>
      <a:hlink>
        <a:srgbClr val="005A8B"/>
      </a:hlink>
      <a:folHlink>
        <a:srgbClr val="5F5F5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tailEnd type="arrow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tanaGraph Template" id="{5897314E-3BDD-FE4E-A238-9F5317DF75F0}" vid="{CCB0AC76-EA88-E04F-8316-1231DE0804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5808</TotalTime>
  <Words>1405</Words>
  <Application>Microsoft Office PowerPoint</Application>
  <PresentationFormat>Widescreen</PresentationFormat>
  <Paragraphs>363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Custom Design</vt:lpstr>
      <vt:lpstr>Retrospect</vt:lpstr>
      <vt:lpstr>Katana Graph Master Template</vt:lpstr>
      <vt:lpstr>Monte Carlo Methods for  Estimating  Expectations  and  Gradients of Expectations in Reinforcement Learning</vt:lpstr>
      <vt:lpstr>Monte Carlo method</vt:lpstr>
      <vt:lpstr>Organization</vt:lpstr>
      <vt:lpstr>Expectations and gradients of expectations</vt:lpstr>
      <vt:lpstr>Example</vt:lpstr>
      <vt:lpstr>Organization</vt:lpstr>
      <vt:lpstr>Log-derivative trick (I)</vt:lpstr>
      <vt:lpstr>Log-derivative trick (II)</vt:lpstr>
      <vt:lpstr>Check</vt:lpstr>
      <vt:lpstr>Log-derivative trick (Bologna presentation)</vt:lpstr>
      <vt:lpstr>Organization</vt:lpstr>
      <vt:lpstr>Numerical integration (I)</vt:lpstr>
      <vt:lpstr>Convergence of forward-Euler </vt:lpstr>
      <vt:lpstr>Drawback of numerical integration(II)</vt:lpstr>
      <vt:lpstr>Organization</vt:lpstr>
      <vt:lpstr>Monte Carlo integration w/uniform sampling</vt:lpstr>
      <vt:lpstr>Correctness of Monte Carlo integration (I)</vt:lpstr>
      <vt:lpstr>Correctness of Monte Carlo integration (II)</vt:lpstr>
      <vt:lpstr>REINFORCE: Monte Carlo sampling for deep RL</vt:lpstr>
      <vt:lpstr>Organization</vt:lpstr>
      <vt:lpstr>Reducing variance of Monte Carlo integration </vt:lpstr>
      <vt:lpstr>Reducing sample clumping by stratified sampling</vt:lpstr>
      <vt:lpstr>Importance sampling: intuitive idea</vt:lpstr>
      <vt:lpstr>Importance sampling </vt:lpstr>
      <vt:lpstr>Importance sampling in deep RL</vt:lpstr>
      <vt:lpstr>Control variates (intuition)</vt:lpstr>
      <vt:lpstr>Control variates </vt:lpstr>
      <vt:lpstr>Control variates example (from Wikipedia)</vt:lpstr>
      <vt:lpstr>Control variates in RL </vt:lpstr>
      <vt:lpstr>References</vt:lpstr>
      <vt:lpstr>Correctness of Monte Carlo integration (II)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Pingali, Keshav K</dc:creator>
  <cp:lastModifiedBy>Pingali, Keshav K</cp:lastModifiedBy>
  <cp:revision>2</cp:revision>
  <dcterms:created xsi:type="dcterms:W3CDTF">2024-06-24T15:13:40Z</dcterms:created>
  <dcterms:modified xsi:type="dcterms:W3CDTF">2025-03-03T21:38:21Z</dcterms:modified>
</cp:coreProperties>
</file>